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79" r:id="rId2"/>
    <p:sldId id="280" r:id="rId3"/>
    <p:sldId id="295" r:id="rId4"/>
    <p:sldId id="296" r:id="rId5"/>
    <p:sldId id="289" r:id="rId6"/>
    <p:sldId id="290" r:id="rId7"/>
    <p:sldId id="297" r:id="rId8"/>
    <p:sldId id="299" r:id="rId9"/>
    <p:sldId id="298" r:id="rId10"/>
    <p:sldId id="300" r:id="rId11"/>
    <p:sldId id="30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5327"/>
    <a:srgbClr val="3E823E"/>
    <a:srgbClr val="CC3300"/>
    <a:srgbClr val="50BC6C"/>
    <a:srgbClr val="5A66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82BDB7-7CFC-4BA3-B796-94A5EF604E8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1B58676-C52D-4A56-80BB-3B10294F7F8C}">
      <dgm:prSet custT="1"/>
      <dgm:spPr>
        <a:solidFill>
          <a:schemeClr val="accent3">
            <a:lumMod val="60000"/>
            <a:lumOff val="40000"/>
          </a:schemeClr>
        </a:solidFill>
      </dgm:spPr>
      <dgm:t>
        <a:bodyPr anchor="t"/>
        <a:lstStyle/>
        <a:p>
          <a:pPr algn="l" rtl="0"/>
          <a:r>
            <a:rPr lang="ru-RU" sz="1800" b="1" dirty="0" smtClean="0">
              <a:solidFill>
                <a:srgbClr val="275327"/>
              </a:solidFill>
            </a:rPr>
            <a:t>Основанием</a:t>
          </a:r>
          <a:r>
            <a:rPr lang="ru-RU" sz="1800" dirty="0" smtClean="0">
              <a:solidFill>
                <a:srgbClr val="275327"/>
              </a:solidFill>
            </a:rPr>
            <a:t> для организации психолого-педагогического сопровождения обучающихся с трудностями в обучении является</a:t>
          </a:r>
          <a:r>
            <a:rPr lang="en-US" sz="1800" dirty="0" smtClean="0">
              <a:solidFill>
                <a:srgbClr val="275327"/>
              </a:solidFill>
            </a:rPr>
            <a:t> </a:t>
          </a:r>
          <a:r>
            <a:rPr lang="ru-RU" sz="1800" b="1" dirty="0" smtClean="0">
              <a:solidFill>
                <a:srgbClr val="275327"/>
              </a:solidFill>
            </a:rPr>
            <a:t>заключение </a:t>
          </a:r>
          <a:r>
            <a:rPr lang="ru-RU" sz="1800" b="1" dirty="0" err="1" smtClean="0">
              <a:solidFill>
                <a:srgbClr val="275327"/>
              </a:solidFill>
            </a:rPr>
            <a:t>ПМПк</a:t>
          </a:r>
          <a:r>
            <a:rPr lang="ru-RU" sz="1800" dirty="0" smtClean="0">
              <a:solidFill>
                <a:srgbClr val="275327"/>
              </a:solidFill>
            </a:rPr>
            <a:t> (</a:t>
          </a:r>
          <a:r>
            <a:rPr lang="ru-RU" sz="1800" dirty="0" err="1" smtClean="0">
              <a:solidFill>
                <a:srgbClr val="275327"/>
              </a:solidFill>
            </a:rPr>
            <a:t>психолого-медико-педагогического</a:t>
          </a:r>
          <a:r>
            <a:rPr lang="ru-RU" sz="1800" dirty="0" smtClean="0">
              <a:solidFill>
                <a:srgbClr val="275327"/>
              </a:solidFill>
            </a:rPr>
            <a:t> консилиума) образовательной организации при наличии </a:t>
          </a:r>
          <a:r>
            <a:rPr lang="ru-RU" sz="1800" b="1" dirty="0" smtClean="0">
              <a:solidFill>
                <a:srgbClr val="275327"/>
              </a:solidFill>
            </a:rPr>
            <a:t>письменного заявления (согласия) родителей </a:t>
          </a:r>
          <a:r>
            <a:rPr lang="ru-RU" sz="1800" dirty="0" smtClean="0">
              <a:solidFill>
                <a:srgbClr val="275327"/>
              </a:solidFill>
            </a:rPr>
            <a:t> об организации психолого-педагогического сопровождения образования обучающегося.</a:t>
          </a:r>
          <a:endParaRPr lang="ru-RU" sz="1800" dirty="0">
            <a:solidFill>
              <a:srgbClr val="275327"/>
            </a:solidFill>
          </a:endParaRPr>
        </a:p>
      </dgm:t>
    </dgm:pt>
    <dgm:pt modelId="{B20246B5-898C-4DA4-A0CD-85DAFDF9D28E}" type="parTrans" cxnId="{4E2C50BD-9F48-4549-8800-84B7BF7A5561}">
      <dgm:prSet/>
      <dgm:spPr/>
      <dgm:t>
        <a:bodyPr/>
        <a:lstStyle/>
        <a:p>
          <a:endParaRPr lang="ru-RU"/>
        </a:p>
      </dgm:t>
    </dgm:pt>
    <dgm:pt modelId="{ABB12259-7DE1-4F0F-934F-73EE8DAA58EA}" type="sibTrans" cxnId="{4E2C50BD-9F48-4549-8800-84B7BF7A5561}">
      <dgm:prSet/>
      <dgm:spPr/>
      <dgm:t>
        <a:bodyPr/>
        <a:lstStyle/>
        <a:p>
          <a:endParaRPr lang="ru-RU"/>
        </a:p>
      </dgm:t>
    </dgm:pt>
    <dgm:pt modelId="{1F0662D3-2BC5-46F0-942E-E4E0DBA993B7}">
      <dgm:prSet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rgbClr val="3E823E"/>
        </a:solidFill>
      </dgm:spPr>
      <dgm:t>
        <a:bodyPr/>
        <a:lstStyle/>
        <a:p>
          <a:pPr rtl="0"/>
          <a:r>
            <a:rPr lang="ru-RU" sz="1800" b="1" dirty="0" smtClean="0">
              <a:solidFill>
                <a:schemeClr val="bg1"/>
              </a:solidFill>
            </a:rPr>
            <a:t>Цель </a:t>
          </a:r>
          <a:r>
            <a:rPr lang="ru-RU" sz="1800" b="1" dirty="0" err="1" smtClean="0">
              <a:solidFill>
                <a:schemeClr val="bg1"/>
              </a:solidFill>
            </a:rPr>
            <a:t>ПМПк</a:t>
          </a:r>
          <a:r>
            <a:rPr lang="ru-RU" sz="1800" b="1" dirty="0" smtClean="0">
              <a:solidFill>
                <a:schemeClr val="bg1"/>
              </a:solidFill>
            </a:rPr>
            <a:t> - </a:t>
          </a:r>
          <a:r>
            <a:rPr lang="ru-RU" sz="1800" b="1" i="1" dirty="0" smtClean="0">
              <a:solidFill>
                <a:schemeClr val="bg1"/>
              </a:solidFill>
            </a:rPr>
            <a:t>определение методов, содержания и продолжительности оказания </a:t>
          </a:r>
          <a:r>
            <a:rPr lang="ru-RU" sz="1800" b="1" i="1" dirty="0" err="1" smtClean="0">
              <a:solidFill>
                <a:schemeClr val="bg1"/>
              </a:solidFill>
            </a:rPr>
            <a:t>ППМС-помощи</a:t>
          </a:r>
          <a:r>
            <a:rPr lang="ru-RU" sz="1800" b="1" i="1" dirty="0" smtClean="0">
              <a:solidFill>
                <a:schemeClr val="bg1"/>
              </a:solidFill>
            </a:rPr>
            <a:t> обучающимся, испытывающим трудности в обучении, развитии и социальной адаптации</a:t>
          </a:r>
          <a:r>
            <a:rPr lang="ru-RU" sz="1800" b="1" i="1" dirty="0" smtClean="0">
              <a:solidFill>
                <a:srgbClr val="275327"/>
              </a:solidFill>
            </a:rPr>
            <a:t>.</a:t>
          </a:r>
          <a:endParaRPr lang="ru-RU" sz="1800" b="1" i="1" dirty="0">
            <a:solidFill>
              <a:srgbClr val="275327"/>
            </a:solidFill>
          </a:endParaRPr>
        </a:p>
      </dgm:t>
    </dgm:pt>
    <dgm:pt modelId="{5083DD89-B8EB-4A89-BC58-C96804B7C88B}" type="parTrans" cxnId="{6EBD7F53-D3F5-4F63-BABF-342286ABF45A}">
      <dgm:prSet/>
      <dgm:spPr/>
      <dgm:t>
        <a:bodyPr/>
        <a:lstStyle/>
        <a:p>
          <a:endParaRPr lang="ru-RU"/>
        </a:p>
      </dgm:t>
    </dgm:pt>
    <dgm:pt modelId="{D88BA177-9178-4794-8A9A-F22A73330AD4}" type="sibTrans" cxnId="{6EBD7F53-D3F5-4F63-BABF-342286ABF45A}">
      <dgm:prSet/>
      <dgm:spPr/>
      <dgm:t>
        <a:bodyPr/>
        <a:lstStyle/>
        <a:p>
          <a:endParaRPr lang="ru-RU"/>
        </a:p>
      </dgm:t>
    </dgm:pt>
    <dgm:pt modelId="{A4AA3FDB-1669-4554-8BA0-E155E6D43F2F}">
      <dgm:prSet custT="1"/>
      <dgm:spPr>
        <a:solidFill>
          <a:schemeClr val="accent4">
            <a:lumMod val="60000"/>
            <a:lumOff val="40000"/>
          </a:schemeClr>
        </a:solidFill>
      </dgm:spPr>
      <dgm:t>
        <a:bodyPr anchor="t"/>
        <a:lstStyle/>
        <a:p>
          <a:pPr algn="ctr" rtl="0"/>
          <a:r>
            <a:rPr lang="ru-RU" sz="1800" b="1" i="1" dirty="0" smtClean="0">
              <a:solidFill>
                <a:srgbClr val="275327"/>
              </a:solidFill>
            </a:rPr>
            <a:t>Деятельность </a:t>
          </a:r>
          <a:r>
            <a:rPr lang="ru-RU" sz="1800" b="1" i="1" dirty="0" err="1" smtClean="0">
              <a:solidFill>
                <a:srgbClr val="275327"/>
              </a:solidFill>
            </a:rPr>
            <a:t>ПМПк</a:t>
          </a:r>
          <a:r>
            <a:rPr lang="ru-RU" sz="1800" b="1" i="1" dirty="0" smtClean="0">
              <a:solidFill>
                <a:srgbClr val="275327"/>
              </a:solidFill>
            </a:rPr>
            <a:t> регламентируется нормативным актом образовательной организации:</a:t>
          </a:r>
        </a:p>
        <a:p>
          <a:pPr algn="l" rtl="0"/>
          <a:r>
            <a:rPr lang="ru-RU" sz="1800" dirty="0" smtClean="0">
              <a:solidFill>
                <a:srgbClr val="275327"/>
              </a:solidFill>
            </a:rPr>
            <a:t>положение о </a:t>
          </a:r>
          <a:r>
            <a:rPr lang="ru-RU" sz="1800" dirty="0" err="1" smtClean="0">
              <a:solidFill>
                <a:srgbClr val="275327"/>
              </a:solidFill>
            </a:rPr>
            <a:t>психолого-медико-педагогическом</a:t>
          </a:r>
          <a:r>
            <a:rPr lang="ru-RU" sz="1800" dirty="0" smtClean="0">
              <a:solidFill>
                <a:srgbClr val="275327"/>
              </a:solidFill>
            </a:rPr>
            <a:t> консилиуме;</a:t>
          </a:r>
        </a:p>
        <a:p>
          <a:pPr algn="l" rtl="0"/>
          <a:r>
            <a:rPr lang="ru-RU" sz="1800" dirty="0" smtClean="0">
              <a:solidFill>
                <a:srgbClr val="275327"/>
              </a:solidFill>
            </a:rPr>
            <a:t>формы отчетной документации (журнал записи обучающихся на </a:t>
          </a:r>
          <a:r>
            <a:rPr lang="ru-RU" sz="1800" dirty="0" err="1" smtClean="0">
              <a:solidFill>
                <a:srgbClr val="275327"/>
              </a:solidFill>
            </a:rPr>
            <a:t>ПМПк</a:t>
          </a:r>
          <a:r>
            <a:rPr lang="ru-RU" sz="1800" dirty="0" smtClean="0">
              <a:solidFill>
                <a:srgbClr val="275327"/>
              </a:solidFill>
            </a:rPr>
            <a:t>, заключения и рекомендации, индивидуальные карты развития, протокол о закреплении кураторов и сроками повторного рассмотрения на </a:t>
          </a:r>
          <a:r>
            <a:rPr lang="ru-RU" sz="1800" dirty="0" err="1" smtClean="0">
              <a:solidFill>
                <a:srgbClr val="275327"/>
              </a:solidFill>
            </a:rPr>
            <a:t>ПМПк</a:t>
          </a:r>
          <a:r>
            <a:rPr lang="ru-RU" sz="1800" dirty="0" smtClean="0">
              <a:solidFill>
                <a:srgbClr val="275327"/>
              </a:solidFill>
            </a:rPr>
            <a:t>) ;</a:t>
          </a:r>
        </a:p>
        <a:p>
          <a:pPr algn="l" rtl="0"/>
          <a:r>
            <a:rPr lang="ru-RU" sz="1800" dirty="0" smtClean="0">
              <a:solidFill>
                <a:srgbClr val="275327"/>
              </a:solidFill>
            </a:rPr>
            <a:t>кадровый состав и график заседаний</a:t>
          </a:r>
          <a:endParaRPr lang="ru-RU" sz="1800" b="1" i="1" dirty="0" smtClean="0">
            <a:solidFill>
              <a:srgbClr val="275327"/>
            </a:solidFill>
          </a:endParaRPr>
        </a:p>
        <a:p>
          <a:pPr algn="l" rtl="0"/>
          <a:endParaRPr lang="ru-RU" sz="1600" dirty="0"/>
        </a:p>
      </dgm:t>
    </dgm:pt>
    <dgm:pt modelId="{CB112286-5F0B-4AEC-B5B9-B4B3982A424C}" type="parTrans" cxnId="{444E11E9-C62C-4A96-86F4-738F08D9F839}">
      <dgm:prSet/>
      <dgm:spPr/>
      <dgm:t>
        <a:bodyPr/>
        <a:lstStyle/>
        <a:p>
          <a:endParaRPr lang="ru-RU"/>
        </a:p>
      </dgm:t>
    </dgm:pt>
    <dgm:pt modelId="{A57BA63E-C7C8-4DED-9E24-8E7C1417F92F}" type="sibTrans" cxnId="{444E11E9-C62C-4A96-86F4-738F08D9F839}">
      <dgm:prSet/>
      <dgm:spPr/>
      <dgm:t>
        <a:bodyPr/>
        <a:lstStyle/>
        <a:p>
          <a:endParaRPr lang="ru-RU"/>
        </a:p>
      </dgm:t>
    </dgm:pt>
    <dgm:pt modelId="{91583155-F552-4F86-8A9B-FE7786627F0B}">
      <dgm:prSet/>
      <dgm:spPr/>
      <dgm:t>
        <a:bodyPr/>
        <a:lstStyle/>
        <a:p>
          <a:pPr rtl="0"/>
          <a:endParaRPr lang="ru-RU" dirty="0"/>
        </a:p>
      </dgm:t>
    </dgm:pt>
    <dgm:pt modelId="{A7AAC0F9-7544-46B8-ABF0-AE8DDD186B0A}" type="parTrans" cxnId="{AA8713F0-B90D-4E49-B65F-09E899CC5643}">
      <dgm:prSet/>
      <dgm:spPr/>
      <dgm:t>
        <a:bodyPr/>
        <a:lstStyle/>
        <a:p>
          <a:endParaRPr lang="ru-RU"/>
        </a:p>
      </dgm:t>
    </dgm:pt>
    <dgm:pt modelId="{AD2116C7-7393-49E3-9BC6-EFC2F20D8D01}" type="sibTrans" cxnId="{AA8713F0-B90D-4E49-B65F-09E899CC5643}">
      <dgm:prSet/>
      <dgm:spPr/>
      <dgm:t>
        <a:bodyPr/>
        <a:lstStyle/>
        <a:p>
          <a:endParaRPr lang="ru-RU"/>
        </a:p>
      </dgm:t>
    </dgm:pt>
    <dgm:pt modelId="{12E03D97-A037-4EDE-84C7-5B0DC6635532}">
      <dgm:prSet/>
      <dgm:spPr/>
      <dgm:t>
        <a:bodyPr/>
        <a:lstStyle/>
        <a:p>
          <a:pPr rtl="0"/>
          <a:endParaRPr lang="ru-RU" dirty="0"/>
        </a:p>
      </dgm:t>
    </dgm:pt>
    <dgm:pt modelId="{A8A3D074-2B1B-433E-83D5-CD59468FEBC5}" type="parTrans" cxnId="{8C4973F1-BC5C-45E6-B7C1-5DDBA3B17A18}">
      <dgm:prSet/>
      <dgm:spPr/>
      <dgm:t>
        <a:bodyPr/>
        <a:lstStyle/>
        <a:p>
          <a:endParaRPr lang="ru-RU"/>
        </a:p>
      </dgm:t>
    </dgm:pt>
    <dgm:pt modelId="{8BA7B65F-8CDA-466B-97F7-0583E94BA3BF}" type="sibTrans" cxnId="{8C4973F1-BC5C-45E6-B7C1-5DDBA3B17A18}">
      <dgm:prSet/>
      <dgm:spPr/>
      <dgm:t>
        <a:bodyPr/>
        <a:lstStyle/>
        <a:p>
          <a:endParaRPr lang="ru-RU"/>
        </a:p>
      </dgm:t>
    </dgm:pt>
    <dgm:pt modelId="{E7613E24-151A-4403-8A00-DFA8BE943234}">
      <dgm:prSet/>
      <dgm:spPr/>
      <dgm:t>
        <a:bodyPr/>
        <a:lstStyle/>
        <a:p>
          <a:pPr rtl="0"/>
          <a:r>
            <a:rPr lang="ru-RU" dirty="0" smtClean="0"/>
            <a:t>-</a:t>
          </a:r>
          <a:endParaRPr lang="ru-RU" dirty="0"/>
        </a:p>
      </dgm:t>
    </dgm:pt>
    <dgm:pt modelId="{7504B0E6-770C-49B6-871C-A980ECD6F523}" type="parTrans" cxnId="{F98737B1-29BC-463C-B2F6-30D2AF8DDFA1}">
      <dgm:prSet/>
      <dgm:spPr/>
      <dgm:t>
        <a:bodyPr/>
        <a:lstStyle/>
        <a:p>
          <a:endParaRPr lang="ru-RU"/>
        </a:p>
      </dgm:t>
    </dgm:pt>
    <dgm:pt modelId="{BA3A132E-D9D8-43A6-AC86-54F13C10677E}" type="sibTrans" cxnId="{F98737B1-29BC-463C-B2F6-30D2AF8DDFA1}">
      <dgm:prSet/>
      <dgm:spPr/>
      <dgm:t>
        <a:bodyPr/>
        <a:lstStyle/>
        <a:p>
          <a:endParaRPr lang="ru-RU"/>
        </a:p>
      </dgm:t>
    </dgm:pt>
    <dgm:pt modelId="{FE6CF5BD-FEDD-4320-A906-7F1B3ABB9B70}" type="pres">
      <dgm:prSet presAssocID="{FA82BDB7-7CFC-4BA3-B796-94A5EF604E8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AD6102-D2BF-4EE5-B520-D82E263613D3}" type="pres">
      <dgm:prSet presAssocID="{51B58676-C52D-4A56-80BB-3B10294F7F8C}" presName="parentText" presStyleLbl="node1" presStyleIdx="0" presStyleCnt="3" custScaleY="541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9B4372-5AF8-4ADB-985D-C96CCA96A95B}" type="pres">
      <dgm:prSet presAssocID="{ABB12259-7DE1-4F0F-934F-73EE8DAA58EA}" presName="spacer" presStyleCnt="0"/>
      <dgm:spPr/>
    </dgm:pt>
    <dgm:pt modelId="{F7A0ECA5-1C91-4F7D-BDAF-7978F6B09422}" type="pres">
      <dgm:prSet presAssocID="{1F0662D3-2BC5-46F0-942E-E4E0DBA993B7}" presName="parentText" presStyleLbl="node1" presStyleIdx="1" presStyleCnt="3" custScaleY="2828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037FE0-9740-420C-9F0D-EDF110EE2F55}" type="pres">
      <dgm:prSet presAssocID="{D88BA177-9178-4794-8A9A-F22A73330AD4}" presName="spacer" presStyleCnt="0"/>
      <dgm:spPr/>
    </dgm:pt>
    <dgm:pt modelId="{727A1F89-EAFB-4833-8C5F-E82D67324BB1}" type="pres">
      <dgm:prSet presAssocID="{A4AA3FDB-1669-4554-8BA0-E155E6D43F2F}" presName="parentText" presStyleLbl="node1" presStyleIdx="2" presStyleCnt="3" custScaleY="797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436D45-F1A7-41CF-B560-7BBF3BA1B028}" type="pres">
      <dgm:prSet presAssocID="{A4AA3FDB-1669-4554-8BA0-E155E6D43F2F}" presName="childText" presStyleLbl="revTx" presStyleIdx="0" presStyleCnt="1" custScaleX="99146" custScaleY="13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4E11E9-C62C-4A96-86F4-738F08D9F839}" srcId="{FA82BDB7-7CFC-4BA3-B796-94A5EF604E88}" destId="{A4AA3FDB-1669-4554-8BA0-E155E6D43F2F}" srcOrd="2" destOrd="0" parTransId="{CB112286-5F0B-4AEC-B5B9-B4B3982A424C}" sibTransId="{A57BA63E-C7C8-4DED-9E24-8E7C1417F92F}"/>
    <dgm:cxn modelId="{50CA5BA4-760F-421F-973A-112FC92C88F7}" type="presOf" srcId="{12E03D97-A037-4EDE-84C7-5B0DC6635532}" destId="{2A436D45-F1A7-41CF-B560-7BBF3BA1B028}" srcOrd="0" destOrd="1" presId="urn:microsoft.com/office/officeart/2005/8/layout/vList2"/>
    <dgm:cxn modelId="{417D33A1-798D-420F-904B-B8F72C5344D2}" type="presOf" srcId="{E7613E24-151A-4403-8A00-DFA8BE943234}" destId="{2A436D45-F1A7-41CF-B560-7BBF3BA1B028}" srcOrd="0" destOrd="2" presId="urn:microsoft.com/office/officeart/2005/8/layout/vList2"/>
    <dgm:cxn modelId="{5F2ADFEB-9CC3-4CF7-9686-2E92472E1EA6}" type="presOf" srcId="{FA82BDB7-7CFC-4BA3-B796-94A5EF604E88}" destId="{FE6CF5BD-FEDD-4320-A906-7F1B3ABB9B70}" srcOrd="0" destOrd="0" presId="urn:microsoft.com/office/officeart/2005/8/layout/vList2"/>
    <dgm:cxn modelId="{B13C5680-D7F4-4253-90A0-97D01F29D8BD}" type="presOf" srcId="{51B58676-C52D-4A56-80BB-3B10294F7F8C}" destId="{C1AD6102-D2BF-4EE5-B520-D82E263613D3}" srcOrd="0" destOrd="0" presId="urn:microsoft.com/office/officeart/2005/8/layout/vList2"/>
    <dgm:cxn modelId="{4E2C50BD-9F48-4549-8800-84B7BF7A5561}" srcId="{FA82BDB7-7CFC-4BA3-B796-94A5EF604E88}" destId="{51B58676-C52D-4A56-80BB-3B10294F7F8C}" srcOrd="0" destOrd="0" parTransId="{B20246B5-898C-4DA4-A0CD-85DAFDF9D28E}" sibTransId="{ABB12259-7DE1-4F0F-934F-73EE8DAA58EA}"/>
    <dgm:cxn modelId="{AA8713F0-B90D-4E49-B65F-09E899CC5643}" srcId="{A4AA3FDB-1669-4554-8BA0-E155E6D43F2F}" destId="{91583155-F552-4F86-8A9B-FE7786627F0B}" srcOrd="0" destOrd="0" parTransId="{A7AAC0F9-7544-46B8-ABF0-AE8DDD186B0A}" sibTransId="{AD2116C7-7393-49E3-9BC6-EFC2F20D8D01}"/>
    <dgm:cxn modelId="{F98737B1-29BC-463C-B2F6-30D2AF8DDFA1}" srcId="{A4AA3FDB-1669-4554-8BA0-E155E6D43F2F}" destId="{E7613E24-151A-4403-8A00-DFA8BE943234}" srcOrd="2" destOrd="0" parTransId="{7504B0E6-770C-49B6-871C-A980ECD6F523}" sibTransId="{BA3A132E-D9D8-43A6-AC86-54F13C10677E}"/>
    <dgm:cxn modelId="{E81FBE51-5F47-4B71-A0ED-9426EC20EBDC}" type="presOf" srcId="{1F0662D3-2BC5-46F0-942E-E4E0DBA993B7}" destId="{F7A0ECA5-1C91-4F7D-BDAF-7978F6B09422}" srcOrd="0" destOrd="0" presId="urn:microsoft.com/office/officeart/2005/8/layout/vList2"/>
    <dgm:cxn modelId="{6EBD7F53-D3F5-4F63-BABF-342286ABF45A}" srcId="{FA82BDB7-7CFC-4BA3-B796-94A5EF604E88}" destId="{1F0662D3-2BC5-46F0-942E-E4E0DBA993B7}" srcOrd="1" destOrd="0" parTransId="{5083DD89-B8EB-4A89-BC58-C96804B7C88B}" sibTransId="{D88BA177-9178-4794-8A9A-F22A73330AD4}"/>
    <dgm:cxn modelId="{4D3AE4CA-5479-432B-8D34-ABD079B08208}" type="presOf" srcId="{91583155-F552-4F86-8A9B-FE7786627F0B}" destId="{2A436D45-F1A7-41CF-B560-7BBF3BA1B028}" srcOrd="0" destOrd="0" presId="urn:microsoft.com/office/officeart/2005/8/layout/vList2"/>
    <dgm:cxn modelId="{30675A45-520D-4979-8549-A247A3E13441}" type="presOf" srcId="{A4AA3FDB-1669-4554-8BA0-E155E6D43F2F}" destId="{727A1F89-EAFB-4833-8C5F-E82D67324BB1}" srcOrd="0" destOrd="0" presId="urn:microsoft.com/office/officeart/2005/8/layout/vList2"/>
    <dgm:cxn modelId="{8C4973F1-BC5C-45E6-B7C1-5DDBA3B17A18}" srcId="{A4AA3FDB-1669-4554-8BA0-E155E6D43F2F}" destId="{12E03D97-A037-4EDE-84C7-5B0DC6635532}" srcOrd="1" destOrd="0" parTransId="{A8A3D074-2B1B-433E-83D5-CD59468FEBC5}" sibTransId="{8BA7B65F-8CDA-466B-97F7-0583E94BA3BF}"/>
    <dgm:cxn modelId="{A7B7C806-227E-41C6-A59F-C6B53FB1AAE9}" type="presParOf" srcId="{FE6CF5BD-FEDD-4320-A906-7F1B3ABB9B70}" destId="{C1AD6102-D2BF-4EE5-B520-D82E263613D3}" srcOrd="0" destOrd="0" presId="urn:microsoft.com/office/officeart/2005/8/layout/vList2"/>
    <dgm:cxn modelId="{B2D985FC-2B8E-4244-A937-59811F44D13F}" type="presParOf" srcId="{FE6CF5BD-FEDD-4320-A906-7F1B3ABB9B70}" destId="{F09B4372-5AF8-4ADB-985D-C96CCA96A95B}" srcOrd="1" destOrd="0" presId="urn:microsoft.com/office/officeart/2005/8/layout/vList2"/>
    <dgm:cxn modelId="{1F2682A3-AF62-44DD-AE37-09AEDE3DB5FB}" type="presParOf" srcId="{FE6CF5BD-FEDD-4320-A906-7F1B3ABB9B70}" destId="{F7A0ECA5-1C91-4F7D-BDAF-7978F6B09422}" srcOrd="2" destOrd="0" presId="urn:microsoft.com/office/officeart/2005/8/layout/vList2"/>
    <dgm:cxn modelId="{E80BA195-D5ED-4DE0-922F-20960322E932}" type="presParOf" srcId="{FE6CF5BD-FEDD-4320-A906-7F1B3ABB9B70}" destId="{6F037FE0-9740-420C-9F0D-EDF110EE2F55}" srcOrd="3" destOrd="0" presId="urn:microsoft.com/office/officeart/2005/8/layout/vList2"/>
    <dgm:cxn modelId="{D8AAD580-9A20-4BD7-A4A5-858392FCA74D}" type="presParOf" srcId="{FE6CF5BD-FEDD-4320-A906-7F1B3ABB9B70}" destId="{727A1F89-EAFB-4833-8C5F-E82D67324BB1}" srcOrd="4" destOrd="0" presId="urn:microsoft.com/office/officeart/2005/8/layout/vList2"/>
    <dgm:cxn modelId="{5FD2D67E-E358-46AF-B5D0-679FC34E9DD4}" type="presParOf" srcId="{FE6CF5BD-FEDD-4320-A906-7F1B3ABB9B70}" destId="{2A436D45-F1A7-41CF-B560-7BBF3BA1B02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BC6401-38EF-4A45-9EC5-CC2FBFAB6605}" type="doc">
      <dgm:prSet loTypeId="urn:microsoft.com/office/officeart/2005/8/layout/hList1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B3564F60-8C95-4924-A13F-F6403DB713BD}">
      <dgm:prSet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ln>
          <a:solidFill>
            <a:srgbClr val="00B050"/>
          </a:solidFill>
        </a:ln>
      </dgm:spPr>
      <dgm:t>
        <a:bodyPr/>
        <a:lstStyle/>
        <a:p>
          <a:pPr rtl="0"/>
          <a:r>
            <a:rPr lang="ru-RU" sz="2100" b="1" dirty="0" smtClean="0"/>
            <a:t>На заседании </a:t>
          </a:r>
          <a:r>
            <a:rPr lang="ru-RU" sz="2100" b="1" dirty="0" err="1" smtClean="0"/>
            <a:t>ПМПк</a:t>
          </a:r>
          <a:r>
            <a:rPr lang="ru-RU" sz="2100" b="1" dirty="0" smtClean="0"/>
            <a:t> </a:t>
          </a:r>
          <a:r>
            <a:rPr lang="ru-RU" sz="2100" dirty="0" smtClean="0"/>
            <a:t>определяется характер, продолжительность и эффективность специальной (коррекционной) помощи обучающимся с трудностями в обучении и развитии в рамках имеющихся возможностей:</a:t>
          </a:r>
          <a:endParaRPr lang="ru-RU" sz="2100" dirty="0"/>
        </a:p>
      </dgm:t>
    </dgm:pt>
    <dgm:pt modelId="{835D5646-D2D4-491C-86C7-10002F0D4898}" type="parTrans" cxnId="{CE2D90D6-18A1-46BD-BE59-0B53A7F179EA}">
      <dgm:prSet/>
      <dgm:spPr/>
      <dgm:t>
        <a:bodyPr/>
        <a:lstStyle/>
        <a:p>
          <a:endParaRPr lang="ru-RU"/>
        </a:p>
      </dgm:t>
    </dgm:pt>
    <dgm:pt modelId="{B03DB6E6-3184-4844-AAAE-31CBF8DFE27E}" type="sibTrans" cxnId="{CE2D90D6-18A1-46BD-BE59-0B53A7F179EA}">
      <dgm:prSet/>
      <dgm:spPr/>
      <dgm:t>
        <a:bodyPr/>
        <a:lstStyle/>
        <a:p>
          <a:endParaRPr lang="ru-RU"/>
        </a:p>
      </dgm:t>
    </dgm:pt>
    <dgm:pt modelId="{905769B4-503E-40F1-8203-BCD12CB3404A}">
      <dgm:prSet/>
      <dgm:spPr>
        <a:solidFill>
          <a:schemeClr val="accent4">
            <a:lumMod val="60000"/>
            <a:lumOff val="40000"/>
            <a:alpha val="88000"/>
          </a:schemeClr>
        </a:solidFill>
        <a:ln>
          <a:solidFill>
            <a:schemeClr val="bg1"/>
          </a:solidFill>
          <a:round/>
        </a:ln>
      </dgm:spPr>
      <dgm:t>
        <a:bodyPr/>
        <a:lstStyle/>
        <a:p>
          <a:pPr rtl="0"/>
          <a:r>
            <a:rPr lang="ru-RU" dirty="0" smtClean="0"/>
            <a:t>разрабатывается индивидуальная программа психолого-педагогического сопровождения (при необходимости включающая разработку индивидуальных учебных планов);</a:t>
          </a:r>
          <a:endParaRPr lang="ru-RU" dirty="0"/>
        </a:p>
      </dgm:t>
    </dgm:pt>
    <dgm:pt modelId="{00030D31-79B6-42C8-A338-C5CFB9BF53AD}" type="parTrans" cxnId="{A77F172A-124D-47B6-A478-A326558B049F}">
      <dgm:prSet/>
      <dgm:spPr/>
      <dgm:t>
        <a:bodyPr/>
        <a:lstStyle/>
        <a:p>
          <a:endParaRPr lang="ru-RU"/>
        </a:p>
      </dgm:t>
    </dgm:pt>
    <dgm:pt modelId="{F129ACC2-B6EA-4E6E-BD30-035833A85FA4}" type="sibTrans" cxnId="{A77F172A-124D-47B6-A478-A326558B049F}">
      <dgm:prSet/>
      <dgm:spPr/>
      <dgm:t>
        <a:bodyPr/>
        <a:lstStyle/>
        <a:p>
          <a:endParaRPr lang="ru-RU"/>
        </a:p>
      </dgm:t>
    </dgm:pt>
    <dgm:pt modelId="{CD22A5C5-C659-4F4D-90BA-5CF642844533}">
      <dgm:prSet/>
      <dgm:spPr>
        <a:solidFill>
          <a:schemeClr val="accent4">
            <a:lumMod val="60000"/>
            <a:lumOff val="40000"/>
            <a:alpha val="88000"/>
          </a:schemeClr>
        </a:solidFill>
        <a:ln>
          <a:solidFill>
            <a:schemeClr val="bg1"/>
          </a:solidFill>
          <a:round/>
        </a:ln>
      </dgm:spPr>
      <dgm:t>
        <a:bodyPr/>
        <a:lstStyle/>
        <a:p>
          <a:pPr rtl="0"/>
          <a:r>
            <a:rPr lang="ru-RU" dirty="0" smtClean="0"/>
            <a:t>определяется состав педагогических работников, осуществляющих психолого-педагогическое сопровождение обучающегося с трудностями в обучении, развитии и социальной адаптации (учитель начальных классов, учитель-предметник, учитель-логопед, педагог-психолог, социальный педагог);</a:t>
          </a:r>
          <a:endParaRPr lang="ru-RU" dirty="0"/>
        </a:p>
      </dgm:t>
    </dgm:pt>
    <dgm:pt modelId="{75E42D3E-7BAE-42B8-891E-1F90571BDF1A}" type="parTrans" cxnId="{DF154DBF-1890-4870-BF91-A1B7A971D8C2}">
      <dgm:prSet/>
      <dgm:spPr/>
      <dgm:t>
        <a:bodyPr/>
        <a:lstStyle/>
        <a:p>
          <a:endParaRPr lang="ru-RU"/>
        </a:p>
      </dgm:t>
    </dgm:pt>
    <dgm:pt modelId="{F181E6C5-715D-4680-90D1-B3E70EFCCF75}" type="sibTrans" cxnId="{DF154DBF-1890-4870-BF91-A1B7A971D8C2}">
      <dgm:prSet/>
      <dgm:spPr/>
      <dgm:t>
        <a:bodyPr/>
        <a:lstStyle/>
        <a:p>
          <a:endParaRPr lang="ru-RU"/>
        </a:p>
      </dgm:t>
    </dgm:pt>
    <dgm:pt modelId="{775DE4FC-94BB-4C05-8D1B-E4272B2F8AB7}">
      <dgm:prSet/>
      <dgm:spPr>
        <a:solidFill>
          <a:schemeClr val="accent4">
            <a:lumMod val="60000"/>
            <a:lumOff val="40000"/>
            <a:alpha val="88000"/>
          </a:schemeClr>
        </a:solidFill>
        <a:ln>
          <a:solidFill>
            <a:schemeClr val="bg1"/>
          </a:solidFill>
          <a:round/>
        </a:ln>
      </dgm:spPr>
      <dgm:t>
        <a:bodyPr/>
        <a:lstStyle/>
        <a:p>
          <a:pPr rtl="0"/>
          <a:r>
            <a:rPr lang="ru-RU" dirty="0" smtClean="0"/>
            <a:t>определяется куратор, ответственный за реализацию комплекса мероприятий индивидуальной программы психолого-педагогического сопровождения и заполнение карты индивидуального развития обучающегося</a:t>
          </a:r>
          <a:endParaRPr lang="ru-RU" dirty="0"/>
        </a:p>
      </dgm:t>
    </dgm:pt>
    <dgm:pt modelId="{6C1E29EF-E17C-4A93-B502-75FEA6260B36}" type="parTrans" cxnId="{702CFEB4-966B-450B-AEBE-392A5FCDA53F}">
      <dgm:prSet/>
      <dgm:spPr/>
      <dgm:t>
        <a:bodyPr/>
        <a:lstStyle/>
        <a:p>
          <a:endParaRPr lang="ru-RU"/>
        </a:p>
      </dgm:t>
    </dgm:pt>
    <dgm:pt modelId="{C2C05C26-FBE3-46A3-BAE5-1070A23391E8}" type="sibTrans" cxnId="{702CFEB4-966B-450B-AEBE-392A5FCDA53F}">
      <dgm:prSet/>
      <dgm:spPr/>
      <dgm:t>
        <a:bodyPr/>
        <a:lstStyle/>
        <a:p>
          <a:endParaRPr lang="ru-RU"/>
        </a:p>
      </dgm:t>
    </dgm:pt>
    <dgm:pt modelId="{66939C00-74B1-46B4-A325-74CA19168419}" type="pres">
      <dgm:prSet presAssocID="{87BC6401-38EF-4A45-9EC5-CC2FBFAB66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2FC908-763A-4FC3-A616-4825B54BDCBD}" type="pres">
      <dgm:prSet presAssocID="{B3564F60-8C95-4924-A13F-F6403DB713BD}" presName="composite" presStyleCnt="0"/>
      <dgm:spPr/>
    </dgm:pt>
    <dgm:pt modelId="{09B91A40-0B34-410C-8AA3-FAAEA6F146A2}" type="pres">
      <dgm:prSet presAssocID="{B3564F60-8C95-4924-A13F-F6403DB713BD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B661A9-C252-44C7-9D03-02D615110EEE}" type="pres">
      <dgm:prSet presAssocID="{B3564F60-8C95-4924-A13F-F6403DB713BD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E47615-602B-4F77-8B49-664589E6002F}" type="presOf" srcId="{87BC6401-38EF-4A45-9EC5-CC2FBFAB6605}" destId="{66939C00-74B1-46B4-A325-74CA19168419}" srcOrd="0" destOrd="0" presId="urn:microsoft.com/office/officeart/2005/8/layout/hList1"/>
    <dgm:cxn modelId="{A77F172A-124D-47B6-A478-A326558B049F}" srcId="{B3564F60-8C95-4924-A13F-F6403DB713BD}" destId="{905769B4-503E-40F1-8203-BCD12CB3404A}" srcOrd="0" destOrd="0" parTransId="{00030D31-79B6-42C8-A338-C5CFB9BF53AD}" sibTransId="{F129ACC2-B6EA-4E6E-BD30-035833A85FA4}"/>
    <dgm:cxn modelId="{FDFFEA41-341B-4CCB-98BC-F556309E9E2C}" type="presOf" srcId="{CD22A5C5-C659-4F4D-90BA-5CF642844533}" destId="{DEB661A9-C252-44C7-9D03-02D615110EEE}" srcOrd="0" destOrd="1" presId="urn:microsoft.com/office/officeart/2005/8/layout/hList1"/>
    <dgm:cxn modelId="{DF154DBF-1890-4870-BF91-A1B7A971D8C2}" srcId="{B3564F60-8C95-4924-A13F-F6403DB713BD}" destId="{CD22A5C5-C659-4F4D-90BA-5CF642844533}" srcOrd="1" destOrd="0" parTransId="{75E42D3E-7BAE-42B8-891E-1F90571BDF1A}" sibTransId="{F181E6C5-715D-4680-90D1-B3E70EFCCF75}"/>
    <dgm:cxn modelId="{CE2D90D6-18A1-46BD-BE59-0B53A7F179EA}" srcId="{87BC6401-38EF-4A45-9EC5-CC2FBFAB6605}" destId="{B3564F60-8C95-4924-A13F-F6403DB713BD}" srcOrd="0" destOrd="0" parTransId="{835D5646-D2D4-491C-86C7-10002F0D4898}" sibTransId="{B03DB6E6-3184-4844-AAAE-31CBF8DFE27E}"/>
    <dgm:cxn modelId="{702CFEB4-966B-450B-AEBE-392A5FCDA53F}" srcId="{B3564F60-8C95-4924-A13F-F6403DB713BD}" destId="{775DE4FC-94BB-4C05-8D1B-E4272B2F8AB7}" srcOrd="2" destOrd="0" parTransId="{6C1E29EF-E17C-4A93-B502-75FEA6260B36}" sibTransId="{C2C05C26-FBE3-46A3-BAE5-1070A23391E8}"/>
    <dgm:cxn modelId="{FD07D7D2-341D-41F2-ADAF-CE6D6E6DDE79}" type="presOf" srcId="{775DE4FC-94BB-4C05-8D1B-E4272B2F8AB7}" destId="{DEB661A9-C252-44C7-9D03-02D615110EEE}" srcOrd="0" destOrd="2" presId="urn:microsoft.com/office/officeart/2005/8/layout/hList1"/>
    <dgm:cxn modelId="{997C73F0-2F8F-4E8A-B675-65D673AE9E5C}" type="presOf" srcId="{B3564F60-8C95-4924-A13F-F6403DB713BD}" destId="{09B91A40-0B34-410C-8AA3-FAAEA6F146A2}" srcOrd="0" destOrd="0" presId="urn:microsoft.com/office/officeart/2005/8/layout/hList1"/>
    <dgm:cxn modelId="{F242980A-7046-46B9-9511-957DA38C4012}" type="presOf" srcId="{905769B4-503E-40F1-8203-BCD12CB3404A}" destId="{DEB661A9-C252-44C7-9D03-02D615110EEE}" srcOrd="0" destOrd="0" presId="urn:microsoft.com/office/officeart/2005/8/layout/hList1"/>
    <dgm:cxn modelId="{64809C5E-B1C7-41FC-99AA-CE753178C83D}" type="presParOf" srcId="{66939C00-74B1-46B4-A325-74CA19168419}" destId="{B62FC908-763A-4FC3-A616-4825B54BDCBD}" srcOrd="0" destOrd="0" presId="urn:microsoft.com/office/officeart/2005/8/layout/hList1"/>
    <dgm:cxn modelId="{3B5949FA-696A-44CD-8B19-EF4FC122224F}" type="presParOf" srcId="{B62FC908-763A-4FC3-A616-4825B54BDCBD}" destId="{09B91A40-0B34-410C-8AA3-FAAEA6F146A2}" srcOrd="0" destOrd="0" presId="urn:microsoft.com/office/officeart/2005/8/layout/hList1"/>
    <dgm:cxn modelId="{9F6E6905-5CDC-4DE4-9DBC-9C252B9B5CB2}" type="presParOf" srcId="{B62FC908-763A-4FC3-A616-4825B54BDCBD}" destId="{DEB661A9-C252-44C7-9D03-02D615110EE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BC6401-38EF-4A45-9EC5-CC2FBFAB6605}" type="doc">
      <dgm:prSet loTypeId="urn:microsoft.com/office/officeart/2005/8/layout/hList1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B3564F60-8C95-4924-A13F-F6403DB713BD}">
      <dgm:prSet custT="1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>
        <a:ln>
          <a:solidFill>
            <a:srgbClr val="00B050"/>
          </a:solidFill>
        </a:ln>
      </dgm:spPr>
      <dgm:t>
        <a:bodyPr/>
        <a:lstStyle/>
        <a:p>
          <a:pPr rtl="0"/>
          <a:r>
            <a:rPr lang="ru-RU" sz="2100" b="1" dirty="0" smtClean="0"/>
            <a:t>Особенности работы педагога с обучающимися с СДВГ</a:t>
          </a:r>
          <a:r>
            <a:rPr lang="ru-RU" sz="2100" dirty="0" smtClean="0"/>
            <a:t>:</a:t>
          </a:r>
          <a:endParaRPr lang="ru-RU" sz="2100" dirty="0"/>
        </a:p>
      </dgm:t>
    </dgm:pt>
    <dgm:pt modelId="{835D5646-D2D4-491C-86C7-10002F0D4898}" type="parTrans" cxnId="{CE2D90D6-18A1-46BD-BE59-0B53A7F179EA}">
      <dgm:prSet/>
      <dgm:spPr/>
      <dgm:t>
        <a:bodyPr/>
        <a:lstStyle/>
        <a:p>
          <a:endParaRPr lang="ru-RU"/>
        </a:p>
      </dgm:t>
    </dgm:pt>
    <dgm:pt modelId="{B03DB6E6-3184-4844-AAAE-31CBF8DFE27E}" type="sibTrans" cxnId="{CE2D90D6-18A1-46BD-BE59-0B53A7F179EA}">
      <dgm:prSet/>
      <dgm:spPr/>
      <dgm:t>
        <a:bodyPr/>
        <a:lstStyle/>
        <a:p>
          <a:endParaRPr lang="ru-RU"/>
        </a:p>
      </dgm:t>
    </dgm:pt>
    <dgm:pt modelId="{905769B4-503E-40F1-8203-BCD12CB3404A}">
      <dgm:prSet/>
      <dgm:spPr>
        <a:solidFill>
          <a:schemeClr val="accent4">
            <a:lumMod val="60000"/>
            <a:lumOff val="40000"/>
            <a:alpha val="88000"/>
          </a:schemeClr>
        </a:solidFill>
        <a:ln>
          <a:solidFill>
            <a:schemeClr val="bg1"/>
          </a:solidFill>
          <a:round/>
        </a:ln>
      </dgm:spPr>
      <dgm:t>
        <a:bodyPr/>
        <a:lstStyle/>
        <a:p>
          <a:pPr rtl="0"/>
          <a:r>
            <a:rPr lang="ru-RU" dirty="0" smtClean="0"/>
            <a:t>что дети с СДВГ любят делать то, что у них хорошо получается, поэтому в начале занятия необходимо дать самое легкое задание;</a:t>
          </a:r>
          <a:endParaRPr lang="ru-RU" dirty="0"/>
        </a:p>
      </dgm:t>
    </dgm:pt>
    <dgm:pt modelId="{00030D31-79B6-42C8-A338-C5CFB9BF53AD}" type="parTrans" cxnId="{A77F172A-124D-47B6-A478-A326558B049F}">
      <dgm:prSet/>
      <dgm:spPr/>
      <dgm:t>
        <a:bodyPr/>
        <a:lstStyle/>
        <a:p>
          <a:endParaRPr lang="ru-RU"/>
        </a:p>
      </dgm:t>
    </dgm:pt>
    <dgm:pt modelId="{F129ACC2-B6EA-4E6E-BD30-035833A85FA4}" type="sibTrans" cxnId="{A77F172A-124D-47B6-A478-A326558B049F}">
      <dgm:prSet/>
      <dgm:spPr/>
      <dgm:t>
        <a:bodyPr/>
        <a:lstStyle/>
        <a:p>
          <a:endParaRPr lang="ru-RU"/>
        </a:p>
      </dgm:t>
    </dgm:pt>
    <dgm:pt modelId="{51975A59-61EE-4EC3-AD14-050C2E8DE089}">
      <dgm:prSet/>
      <dgm:spPr>
        <a:solidFill>
          <a:schemeClr val="accent4">
            <a:lumMod val="60000"/>
            <a:lumOff val="40000"/>
            <a:alpha val="88000"/>
          </a:schemeClr>
        </a:solidFill>
        <a:ln>
          <a:solidFill>
            <a:schemeClr val="bg1"/>
          </a:solidFill>
          <a:round/>
        </a:ln>
      </dgm:spPr>
      <dgm:t>
        <a:bodyPr/>
        <a:lstStyle/>
        <a:p>
          <a:pPr rtl="0"/>
          <a:r>
            <a:rPr lang="ru-RU" dirty="0" smtClean="0"/>
            <a:t>дети с СДВГ нуждаются в похвале и поддержке взрослых гораздо больше, чем их здоровые сверстники;</a:t>
          </a:r>
          <a:endParaRPr lang="ru-RU" dirty="0"/>
        </a:p>
      </dgm:t>
    </dgm:pt>
    <dgm:pt modelId="{A24B3B3F-F4A8-49A6-B756-7C4D4F167C1C}" type="parTrans" cxnId="{F990D1F6-2EFC-4C33-AAE0-936CF515DA2E}">
      <dgm:prSet/>
      <dgm:spPr/>
      <dgm:t>
        <a:bodyPr/>
        <a:lstStyle/>
        <a:p>
          <a:endParaRPr lang="ru-RU"/>
        </a:p>
      </dgm:t>
    </dgm:pt>
    <dgm:pt modelId="{F7F99195-FDBD-4F43-BC15-1BAE09E724F6}" type="sibTrans" cxnId="{F990D1F6-2EFC-4C33-AAE0-936CF515DA2E}">
      <dgm:prSet/>
      <dgm:spPr/>
      <dgm:t>
        <a:bodyPr/>
        <a:lstStyle/>
        <a:p>
          <a:endParaRPr lang="ru-RU"/>
        </a:p>
      </dgm:t>
    </dgm:pt>
    <dgm:pt modelId="{B8024251-CFE4-4C6C-AF3C-ED62D0890602}">
      <dgm:prSet/>
      <dgm:spPr>
        <a:solidFill>
          <a:schemeClr val="accent4">
            <a:lumMod val="60000"/>
            <a:lumOff val="40000"/>
            <a:alpha val="88000"/>
          </a:schemeClr>
        </a:solidFill>
        <a:ln>
          <a:solidFill>
            <a:schemeClr val="bg1"/>
          </a:solidFill>
          <a:round/>
        </a:ln>
      </dgm:spPr>
      <dgm:t>
        <a:bodyPr/>
        <a:lstStyle/>
        <a:p>
          <a:pPr rtl="0"/>
          <a:r>
            <a:rPr lang="ru-RU" dirty="0" smtClean="0"/>
            <a:t>интеллектуальная деятельность </a:t>
          </a:r>
          <a:r>
            <a:rPr lang="ru-RU" dirty="0" err="1" smtClean="0"/>
            <a:t>гиперактивных</a:t>
          </a:r>
          <a:r>
            <a:rPr lang="ru-RU" dirty="0" smtClean="0"/>
            <a:t> детей отличается цикличностью: если он смотрит в пространство, перебирает ручки, перекладывает карандаши, надо его оставить в покое, хотя бы на 5-10 минут;</a:t>
          </a:r>
          <a:endParaRPr lang="ru-RU" dirty="0"/>
        </a:p>
      </dgm:t>
    </dgm:pt>
    <dgm:pt modelId="{0910E067-D110-40E5-9277-4C3C3CEACD7F}" type="parTrans" cxnId="{C586F6AE-50FD-4026-AEAC-CF0866355977}">
      <dgm:prSet/>
      <dgm:spPr/>
      <dgm:t>
        <a:bodyPr/>
        <a:lstStyle/>
        <a:p>
          <a:endParaRPr lang="ru-RU"/>
        </a:p>
      </dgm:t>
    </dgm:pt>
    <dgm:pt modelId="{938EBBD2-1738-412C-80D7-2E73F22DD23E}" type="sibTrans" cxnId="{C586F6AE-50FD-4026-AEAC-CF0866355977}">
      <dgm:prSet/>
      <dgm:spPr/>
      <dgm:t>
        <a:bodyPr/>
        <a:lstStyle/>
        <a:p>
          <a:endParaRPr lang="ru-RU"/>
        </a:p>
      </dgm:t>
    </dgm:pt>
    <dgm:pt modelId="{43CEB5C3-CACB-442D-BE4D-6FCF518F85AB}">
      <dgm:prSet/>
      <dgm:spPr>
        <a:solidFill>
          <a:schemeClr val="accent4">
            <a:lumMod val="60000"/>
            <a:lumOff val="40000"/>
            <a:alpha val="88000"/>
          </a:schemeClr>
        </a:solidFill>
        <a:ln>
          <a:solidFill>
            <a:schemeClr val="bg1"/>
          </a:solidFill>
          <a:round/>
        </a:ln>
      </dgm:spPr>
      <dgm:t>
        <a:bodyPr/>
        <a:lstStyle/>
        <a:p>
          <a:pPr rtl="0"/>
          <a:r>
            <a:rPr lang="ru-RU" dirty="0" err="1" smtClean="0"/>
            <a:t>Гиперактивный</a:t>
          </a:r>
          <a:r>
            <a:rPr lang="ru-RU" dirty="0" smtClean="0"/>
            <a:t> ребенок не умеет долго ждать, поэтому поощрения должны носить моментальный характер и повторяться каждые 15-20 минут. : система жетонов, роль «Хранитель времени», помощь учителю в проверке тетрадей и т.д.;</a:t>
          </a:r>
          <a:endParaRPr lang="ru-RU" dirty="0"/>
        </a:p>
      </dgm:t>
    </dgm:pt>
    <dgm:pt modelId="{AC7CAE91-EEBB-4BF5-85F8-0BD12A939D8B}" type="parTrans" cxnId="{D17E08C7-C669-4EF5-A39A-8268D05991DA}">
      <dgm:prSet/>
      <dgm:spPr/>
      <dgm:t>
        <a:bodyPr/>
        <a:lstStyle/>
        <a:p>
          <a:endParaRPr lang="ru-RU"/>
        </a:p>
      </dgm:t>
    </dgm:pt>
    <dgm:pt modelId="{7CE05C00-CDE0-4726-B9DA-8B50C99BC896}" type="sibTrans" cxnId="{D17E08C7-C669-4EF5-A39A-8268D05991DA}">
      <dgm:prSet/>
      <dgm:spPr/>
      <dgm:t>
        <a:bodyPr/>
        <a:lstStyle/>
        <a:p>
          <a:endParaRPr lang="ru-RU"/>
        </a:p>
      </dgm:t>
    </dgm:pt>
    <dgm:pt modelId="{F8D01F9B-CAA3-4858-BC2B-96DC0B4D0F09}">
      <dgm:prSet/>
      <dgm:spPr>
        <a:solidFill>
          <a:schemeClr val="accent4">
            <a:lumMod val="60000"/>
            <a:lumOff val="40000"/>
            <a:alpha val="88000"/>
          </a:schemeClr>
        </a:solidFill>
        <a:ln>
          <a:solidFill>
            <a:schemeClr val="bg1"/>
          </a:solidFill>
          <a:round/>
        </a:ln>
      </dgm:spPr>
      <dgm:t>
        <a:bodyPr/>
        <a:lstStyle/>
        <a:p>
          <a:pPr rtl="0"/>
          <a:r>
            <a:rPr lang="ru-RU" dirty="0" smtClean="0"/>
            <a:t>все инструкции, предъявляемые </a:t>
          </a:r>
          <a:r>
            <a:rPr lang="ru-RU" dirty="0" err="1" smtClean="0"/>
            <a:t>гиперактивному</a:t>
          </a:r>
          <a:r>
            <a:rPr lang="ru-RU" dirty="0" smtClean="0"/>
            <a:t> ребенку, должны быть четкими и краткими, не более 10 слов. </a:t>
          </a:r>
          <a:endParaRPr lang="ru-RU" dirty="0"/>
        </a:p>
      </dgm:t>
    </dgm:pt>
    <dgm:pt modelId="{EB292DBA-E40E-45B2-A11E-48325334DCDB}" type="parTrans" cxnId="{3BF23CEA-C43D-42A0-90A2-D2C9DD1D0D56}">
      <dgm:prSet/>
      <dgm:spPr/>
      <dgm:t>
        <a:bodyPr/>
        <a:lstStyle/>
        <a:p>
          <a:endParaRPr lang="ru-RU"/>
        </a:p>
      </dgm:t>
    </dgm:pt>
    <dgm:pt modelId="{E26A54D1-24BB-4B84-A0FF-45C7C7EDE696}" type="sibTrans" cxnId="{3BF23CEA-C43D-42A0-90A2-D2C9DD1D0D56}">
      <dgm:prSet/>
      <dgm:spPr/>
      <dgm:t>
        <a:bodyPr/>
        <a:lstStyle/>
        <a:p>
          <a:endParaRPr lang="ru-RU"/>
        </a:p>
      </dgm:t>
    </dgm:pt>
    <dgm:pt modelId="{66939C00-74B1-46B4-A325-74CA19168419}" type="pres">
      <dgm:prSet presAssocID="{87BC6401-38EF-4A45-9EC5-CC2FBFAB66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2FC908-763A-4FC3-A616-4825B54BDCBD}" type="pres">
      <dgm:prSet presAssocID="{B3564F60-8C95-4924-A13F-F6403DB713BD}" presName="composite" presStyleCnt="0"/>
      <dgm:spPr/>
    </dgm:pt>
    <dgm:pt modelId="{09B91A40-0B34-410C-8AA3-FAAEA6F146A2}" type="pres">
      <dgm:prSet presAssocID="{B3564F60-8C95-4924-A13F-F6403DB713BD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B661A9-C252-44C7-9D03-02D615110EEE}" type="pres">
      <dgm:prSet presAssocID="{B3564F60-8C95-4924-A13F-F6403DB713BD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635CB5-C080-4A50-BA2E-3A4F35C3CC5B}" type="presOf" srcId="{B8024251-CFE4-4C6C-AF3C-ED62D0890602}" destId="{DEB661A9-C252-44C7-9D03-02D615110EEE}" srcOrd="0" destOrd="2" presId="urn:microsoft.com/office/officeart/2005/8/layout/hList1"/>
    <dgm:cxn modelId="{3BF23CEA-C43D-42A0-90A2-D2C9DD1D0D56}" srcId="{B3564F60-8C95-4924-A13F-F6403DB713BD}" destId="{F8D01F9B-CAA3-4858-BC2B-96DC0B4D0F09}" srcOrd="4" destOrd="0" parTransId="{EB292DBA-E40E-45B2-A11E-48325334DCDB}" sibTransId="{E26A54D1-24BB-4B84-A0FF-45C7C7EDE696}"/>
    <dgm:cxn modelId="{A77F172A-124D-47B6-A478-A326558B049F}" srcId="{B3564F60-8C95-4924-A13F-F6403DB713BD}" destId="{905769B4-503E-40F1-8203-BCD12CB3404A}" srcOrd="0" destOrd="0" parTransId="{00030D31-79B6-42C8-A338-C5CFB9BF53AD}" sibTransId="{F129ACC2-B6EA-4E6E-BD30-035833A85FA4}"/>
    <dgm:cxn modelId="{A65EEFC6-2890-4B99-A938-A8122C149144}" type="presOf" srcId="{905769B4-503E-40F1-8203-BCD12CB3404A}" destId="{DEB661A9-C252-44C7-9D03-02D615110EEE}" srcOrd="0" destOrd="0" presId="urn:microsoft.com/office/officeart/2005/8/layout/hList1"/>
    <dgm:cxn modelId="{D17E08C7-C669-4EF5-A39A-8268D05991DA}" srcId="{B3564F60-8C95-4924-A13F-F6403DB713BD}" destId="{43CEB5C3-CACB-442D-BE4D-6FCF518F85AB}" srcOrd="3" destOrd="0" parTransId="{AC7CAE91-EEBB-4BF5-85F8-0BD12A939D8B}" sibTransId="{7CE05C00-CDE0-4726-B9DA-8B50C99BC896}"/>
    <dgm:cxn modelId="{F990D1F6-2EFC-4C33-AAE0-936CF515DA2E}" srcId="{B3564F60-8C95-4924-A13F-F6403DB713BD}" destId="{51975A59-61EE-4EC3-AD14-050C2E8DE089}" srcOrd="1" destOrd="0" parTransId="{A24B3B3F-F4A8-49A6-B756-7C4D4F167C1C}" sibTransId="{F7F99195-FDBD-4F43-BC15-1BAE09E724F6}"/>
    <dgm:cxn modelId="{77E2A8F3-1770-4680-877A-8226CDB7DE7B}" type="presOf" srcId="{87BC6401-38EF-4A45-9EC5-CC2FBFAB6605}" destId="{66939C00-74B1-46B4-A325-74CA19168419}" srcOrd="0" destOrd="0" presId="urn:microsoft.com/office/officeart/2005/8/layout/hList1"/>
    <dgm:cxn modelId="{FC3BD271-1182-4665-8AB6-59A5049F3340}" type="presOf" srcId="{43CEB5C3-CACB-442D-BE4D-6FCF518F85AB}" destId="{DEB661A9-C252-44C7-9D03-02D615110EEE}" srcOrd="0" destOrd="3" presId="urn:microsoft.com/office/officeart/2005/8/layout/hList1"/>
    <dgm:cxn modelId="{CE2D90D6-18A1-46BD-BE59-0B53A7F179EA}" srcId="{87BC6401-38EF-4A45-9EC5-CC2FBFAB6605}" destId="{B3564F60-8C95-4924-A13F-F6403DB713BD}" srcOrd="0" destOrd="0" parTransId="{835D5646-D2D4-491C-86C7-10002F0D4898}" sibTransId="{B03DB6E6-3184-4844-AAAE-31CBF8DFE27E}"/>
    <dgm:cxn modelId="{8B9808AB-AF4D-419A-A0B8-C13741727AA2}" type="presOf" srcId="{51975A59-61EE-4EC3-AD14-050C2E8DE089}" destId="{DEB661A9-C252-44C7-9D03-02D615110EEE}" srcOrd="0" destOrd="1" presId="urn:microsoft.com/office/officeart/2005/8/layout/hList1"/>
    <dgm:cxn modelId="{255FC7B9-20F5-41E8-84AC-3FC9D36AB985}" type="presOf" srcId="{B3564F60-8C95-4924-A13F-F6403DB713BD}" destId="{09B91A40-0B34-410C-8AA3-FAAEA6F146A2}" srcOrd="0" destOrd="0" presId="urn:microsoft.com/office/officeart/2005/8/layout/hList1"/>
    <dgm:cxn modelId="{101CC533-C4F4-4F06-A0F5-42B9EDC93B86}" type="presOf" srcId="{F8D01F9B-CAA3-4858-BC2B-96DC0B4D0F09}" destId="{DEB661A9-C252-44C7-9D03-02D615110EEE}" srcOrd="0" destOrd="4" presId="urn:microsoft.com/office/officeart/2005/8/layout/hList1"/>
    <dgm:cxn modelId="{C586F6AE-50FD-4026-AEAC-CF0866355977}" srcId="{B3564F60-8C95-4924-A13F-F6403DB713BD}" destId="{B8024251-CFE4-4C6C-AF3C-ED62D0890602}" srcOrd="2" destOrd="0" parTransId="{0910E067-D110-40E5-9277-4C3C3CEACD7F}" sibTransId="{938EBBD2-1738-412C-80D7-2E73F22DD23E}"/>
    <dgm:cxn modelId="{0D89FA1D-9553-4C95-8E35-A224BAFFAD4C}" type="presParOf" srcId="{66939C00-74B1-46B4-A325-74CA19168419}" destId="{B62FC908-763A-4FC3-A616-4825B54BDCBD}" srcOrd="0" destOrd="0" presId="urn:microsoft.com/office/officeart/2005/8/layout/hList1"/>
    <dgm:cxn modelId="{9E2F1C06-BA99-4997-8138-50ED3C74BF51}" type="presParOf" srcId="{B62FC908-763A-4FC3-A616-4825B54BDCBD}" destId="{09B91A40-0B34-410C-8AA3-FAAEA6F146A2}" srcOrd="0" destOrd="0" presId="urn:microsoft.com/office/officeart/2005/8/layout/hList1"/>
    <dgm:cxn modelId="{D56B14E3-F5F1-4052-9FF2-704C0BD04E90}" type="presParOf" srcId="{B62FC908-763A-4FC3-A616-4825B54BDCBD}" destId="{DEB661A9-C252-44C7-9D03-02D615110EE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BC6401-38EF-4A45-9EC5-CC2FBFAB6605}" type="doc">
      <dgm:prSet loTypeId="urn:microsoft.com/office/officeart/2005/8/layout/hList1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05769B4-503E-40F1-8203-BCD12CB3404A}">
      <dgm:prSet/>
      <dgm:spPr>
        <a:solidFill>
          <a:schemeClr val="accent4">
            <a:lumMod val="60000"/>
            <a:lumOff val="40000"/>
            <a:alpha val="88000"/>
          </a:schemeClr>
        </a:solidFill>
        <a:ln>
          <a:solidFill>
            <a:schemeClr val="bg1"/>
          </a:solidFill>
          <a:round/>
        </a:ln>
      </dgm:spPr>
      <dgm:t>
        <a:bodyPr/>
        <a:lstStyle/>
        <a:p>
          <a:pPr rtl="0"/>
          <a:r>
            <a:rPr lang="ru-RU" b="1" dirty="0" smtClean="0">
              <a:solidFill>
                <a:srgbClr val="275327"/>
              </a:solidFill>
            </a:rPr>
            <a:t>Структура программы</a:t>
          </a:r>
          <a:endParaRPr lang="ru-RU" b="1" dirty="0">
            <a:solidFill>
              <a:srgbClr val="275327"/>
            </a:solidFill>
          </a:endParaRPr>
        </a:p>
      </dgm:t>
    </dgm:pt>
    <dgm:pt modelId="{00030D31-79B6-42C8-A338-C5CFB9BF53AD}" type="parTrans" cxnId="{A77F172A-124D-47B6-A478-A326558B049F}">
      <dgm:prSet/>
      <dgm:spPr/>
      <dgm:t>
        <a:bodyPr/>
        <a:lstStyle/>
        <a:p>
          <a:endParaRPr lang="ru-RU"/>
        </a:p>
      </dgm:t>
    </dgm:pt>
    <dgm:pt modelId="{F129ACC2-B6EA-4E6E-BD30-035833A85FA4}" type="sibTrans" cxnId="{A77F172A-124D-47B6-A478-A326558B049F}">
      <dgm:prSet/>
      <dgm:spPr/>
      <dgm:t>
        <a:bodyPr/>
        <a:lstStyle/>
        <a:p>
          <a:endParaRPr lang="ru-RU"/>
        </a:p>
      </dgm:t>
    </dgm:pt>
    <dgm:pt modelId="{51975A59-61EE-4EC3-AD14-050C2E8DE089}">
      <dgm:prSet/>
      <dgm:spPr>
        <a:solidFill>
          <a:schemeClr val="accent4">
            <a:lumMod val="60000"/>
            <a:lumOff val="40000"/>
            <a:alpha val="88000"/>
          </a:schemeClr>
        </a:solidFill>
        <a:ln>
          <a:solidFill>
            <a:schemeClr val="bg1"/>
          </a:solidFill>
          <a:round/>
        </a:ln>
      </dgm:spPr>
      <dgm:t>
        <a:bodyPr/>
        <a:lstStyle/>
        <a:p>
          <a:pPr rtl="0"/>
          <a:r>
            <a:rPr lang="ru-RU" b="0" dirty="0" smtClean="0">
              <a:solidFill>
                <a:schemeClr val="tx1"/>
              </a:solidFill>
            </a:rPr>
            <a:t>Развитие навыка самоконтроля, формирование умения сконцентрировать внимание на самом себе</a:t>
          </a:r>
          <a:r>
            <a:rPr lang="en-US" b="0" dirty="0" smtClean="0">
              <a:solidFill>
                <a:schemeClr val="tx1"/>
              </a:solidFill>
            </a:rPr>
            <a:t>;</a:t>
          </a:r>
          <a:endParaRPr lang="ru-RU" b="0" dirty="0">
            <a:solidFill>
              <a:schemeClr val="tx1"/>
            </a:solidFill>
          </a:endParaRPr>
        </a:p>
      </dgm:t>
    </dgm:pt>
    <dgm:pt modelId="{A24B3B3F-F4A8-49A6-B756-7C4D4F167C1C}" type="parTrans" cxnId="{F990D1F6-2EFC-4C33-AAE0-936CF515DA2E}">
      <dgm:prSet/>
      <dgm:spPr/>
      <dgm:t>
        <a:bodyPr/>
        <a:lstStyle/>
        <a:p>
          <a:endParaRPr lang="ru-RU"/>
        </a:p>
      </dgm:t>
    </dgm:pt>
    <dgm:pt modelId="{F7F99195-FDBD-4F43-BC15-1BAE09E724F6}" type="sibTrans" cxnId="{F990D1F6-2EFC-4C33-AAE0-936CF515DA2E}">
      <dgm:prSet/>
      <dgm:spPr/>
      <dgm:t>
        <a:bodyPr/>
        <a:lstStyle/>
        <a:p>
          <a:endParaRPr lang="ru-RU"/>
        </a:p>
      </dgm:t>
    </dgm:pt>
    <dgm:pt modelId="{3E8664A0-EE25-48D2-8706-FE8033B4BFCE}">
      <dgm:prSet/>
      <dgm:spPr/>
      <dgm:t>
        <a:bodyPr/>
        <a:lstStyle/>
        <a:p>
          <a:r>
            <a:rPr lang="ru-RU" b="0" dirty="0" smtClean="0">
              <a:solidFill>
                <a:schemeClr val="tx1"/>
              </a:solidFill>
            </a:rPr>
            <a:t>Развитие базовых предпосылок познавательных процессов</a:t>
          </a:r>
          <a:r>
            <a:rPr lang="en-US" b="0" dirty="0" smtClean="0">
              <a:solidFill>
                <a:schemeClr val="tx1"/>
              </a:solidFill>
            </a:rPr>
            <a:t>;</a:t>
          </a:r>
          <a:endParaRPr lang="ru-RU" b="0" dirty="0" smtClean="0">
            <a:solidFill>
              <a:schemeClr val="tx1"/>
            </a:solidFill>
          </a:endParaRPr>
        </a:p>
      </dgm:t>
    </dgm:pt>
    <dgm:pt modelId="{A6A01113-C441-40E8-91BE-6A1D8170B057}" type="parTrans" cxnId="{FF68E54D-E5F6-4535-AD83-9C06A8A38E8E}">
      <dgm:prSet/>
      <dgm:spPr/>
      <dgm:t>
        <a:bodyPr/>
        <a:lstStyle/>
        <a:p>
          <a:endParaRPr lang="ru-RU"/>
        </a:p>
      </dgm:t>
    </dgm:pt>
    <dgm:pt modelId="{CFD30639-2FE9-46F6-B4EA-E5C92E4EC436}" type="sibTrans" cxnId="{FF68E54D-E5F6-4535-AD83-9C06A8A38E8E}">
      <dgm:prSet/>
      <dgm:spPr/>
      <dgm:t>
        <a:bodyPr/>
        <a:lstStyle/>
        <a:p>
          <a:endParaRPr lang="ru-RU"/>
        </a:p>
      </dgm:t>
    </dgm:pt>
    <dgm:pt modelId="{6C1A0C00-CE13-488C-B118-8A352843930D}">
      <dgm:prSet/>
      <dgm:spPr/>
      <dgm:t>
        <a:bodyPr/>
        <a:lstStyle/>
        <a:p>
          <a:r>
            <a:rPr lang="ru-RU" b="0" dirty="0" smtClean="0">
              <a:solidFill>
                <a:schemeClr val="tx1"/>
              </a:solidFill>
            </a:rPr>
            <a:t>Тренировка одной функции</a:t>
          </a:r>
          <a:r>
            <a:rPr lang="en-US" b="0" dirty="0" smtClean="0">
              <a:solidFill>
                <a:schemeClr val="tx1"/>
              </a:solidFill>
            </a:rPr>
            <a:t>;</a:t>
          </a:r>
          <a:endParaRPr lang="ru-RU" b="0" dirty="0" smtClean="0">
            <a:solidFill>
              <a:schemeClr val="tx1"/>
            </a:solidFill>
          </a:endParaRPr>
        </a:p>
      </dgm:t>
    </dgm:pt>
    <dgm:pt modelId="{93ED5E03-263A-48F1-93B3-BBA3A7312BF5}" type="parTrans" cxnId="{BD406663-06C0-4634-9E60-226B33E0D65C}">
      <dgm:prSet/>
      <dgm:spPr/>
      <dgm:t>
        <a:bodyPr/>
        <a:lstStyle/>
        <a:p>
          <a:endParaRPr lang="ru-RU"/>
        </a:p>
      </dgm:t>
    </dgm:pt>
    <dgm:pt modelId="{D3988BE5-1117-470B-8F2E-0527249A2034}" type="sibTrans" cxnId="{BD406663-06C0-4634-9E60-226B33E0D65C}">
      <dgm:prSet/>
      <dgm:spPr/>
      <dgm:t>
        <a:bodyPr/>
        <a:lstStyle/>
        <a:p>
          <a:endParaRPr lang="ru-RU"/>
        </a:p>
      </dgm:t>
    </dgm:pt>
    <dgm:pt modelId="{139DA33D-8174-42F1-A7F9-31564C7C8D69}">
      <dgm:prSet/>
      <dgm:spPr/>
      <dgm:t>
        <a:bodyPr/>
        <a:lstStyle/>
        <a:p>
          <a:r>
            <a:rPr lang="ru-RU" b="0" dirty="0" smtClean="0">
              <a:solidFill>
                <a:schemeClr val="tx1"/>
              </a:solidFill>
            </a:rPr>
            <a:t>Развитие произвольности, процессов  </a:t>
          </a:r>
          <a:r>
            <a:rPr lang="ru-RU" b="0" dirty="0" err="1" smtClean="0">
              <a:solidFill>
                <a:schemeClr val="tx1"/>
              </a:solidFill>
            </a:rPr>
            <a:t>саморегуляции</a:t>
          </a:r>
          <a:r>
            <a:rPr lang="ru-RU" b="0" dirty="0" smtClean="0">
              <a:solidFill>
                <a:schemeClr val="tx1"/>
              </a:solidFill>
            </a:rPr>
            <a:t> и пространственных представлений</a:t>
          </a:r>
          <a:r>
            <a:rPr lang="en-US" b="0" dirty="0" smtClean="0">
              <a:solidFill>
                <a:schemeClr val="tx1"/>
              </a:solidFill>
            </a:rPr>
            <a:t>;</a:t>
          </a:r>
          <a:endParaRPr lang="ru-RU" b="0" dirty="0" smtClean="0">
            <a:solidFill>
              <a:schemeClr val="tx1"/>
            </a:solidFill>
          </a:endParaRPr>
        </a:p>
      </dgm:t>
    </dgm:pt>
    <dgm:pt modelId="{23705262-46D5-4FDD-9E77-FA4636ACB422}" type="parTrans" cxnId="{A50399B1-87C4-4DE8-A80C-42F3F44749C2}">
      <dgm:prSet/>
      <dgm:spPr/>
      <dgm:t>
        <a:bodyPr/>
        <a:lstStyle/>
        <a:p>
          <a:endParaRPr lang="ru-RU"/>
        </a:p>
      </dgm:t>
    </dgm:pt>
    <dgm:pt modelId="{F6597502-752E-4DD6-9CB9-2F6C88B3E276}" type="sibTrans" cxnId="{A50399B1-87C4-4DE8-A80C-42F3F44749C2}">
      <dgm:prSet/>
      <dgm:spPr/>
      <dgm:t>
        <a:bodyPr/>
        <a:lstStyle/>
        <a:p>
          <a:endParaRPr lang="ru-RU"/>
        </a:p>
      </dgm:t>
    </dgm:pt>
    <dgm:pt modelId="{2D1CAD6D-511B-4CC5-ACB7-2ECA2F43C7BA}">
      <dgm:prSet/>
      <dgm:spPr/>
      <dgm:t>
        <a:bodyPr/>
        <a:lstStyle/>
        <a:p>
          <a:r>
            <a:rPr lang="ru-RU" b="0" dirty="0" smtClean="0">
              <a:solidFill>
                <a:schemeClr val="tx1"/>
              </a:solidFill>
            </a:rPr>
            <a:t>Поддержание самооценки;</a:t>
          </a:r>
        </a:p>
      </dgm:t>
    </dgm:pt>
    <dgm:pt modelId="{1677F331-7B3B-48E7-998E-D238FC14B780}" type="parTrans" cxnId="{4AA1D9D4-1636-42BE-B0B8-860632E139A8}">
      <dgm:prSet/>
      <dgm:spPr/>
      <dgm:t>
        <a:bodyPr/>
        <a:lstStyle/>
        <a:p>
          <a:endParaRPr lang="ru-RU"/>
        </a:p>
      </dgm:t>
    </dgm:pt>
    <dgm:pt modelId="{D3CB05E7-5513-4459-9596-ADFE7273827C}" type="sibTrans" cxnId="{4AA1D9D4-1636-42BE-B0B8-860632E139A8}">
      <dgm:prSet/>
      <dgm:spPr/>
      <dgm:t>
        <a:bodyPr/>
        <a:lstStyle/>
        <a:p>
          <a:endParaRPr lang="ru-RU"/>
        </a:p>
      </dgm:t>
    </dgm:pt>
    <dgm:pt modelId="{8752E055-2BDD-4BB1-8CC0-DD1F5A23D861}">
      <dgm:prSet/>
      <dgm:spPr/>
      <dgm:t>
        <a:bodyPr/>
        <a:lstStyle/>
        <a:p>
          <a:r>
            <a:rPr lang="ru-RU" b="0" dirty="0" smtClean="0">
              <a:solidFill>
                <a:schemeClr val="tx1"/>
              </a:solidFill>
            </a:rPr>
            <a:t>Профилактика тревожности и развитие стрессоустойчивости</a:t>
          </a:r>
        </a:p>
      </dgm:t>
    </dgm:pt>
    <dgm:pt modelId="{A6A6B48E-DBE6-4446-972B-15335C013E38}" type="parTrans" cxnId="{2F336505-BDFC-4754-8E2C-4EF7B9E1B8A4}">
      <dgm:prSet/>
      <dgm:spPr/>
      <dgm:t>
        <a:bodyPr/>
        <a:lstStyle/>
        <a:p>
          <a:endParaRPr lang="ru-RU"/>
        </a:p>
      </dgm:t>
    </dgm:pt>
    <dgm:pt modelId="{22FD945E-1763-48D0-9696-CCDCD05ECE3D}" type="sibTrans" cxnId="{2F336505-BDFC-4754-8E2C-4EF7B9E1B8A4}">
      <dgm:prSet/>
      <dgm:spPr/>
      <dgm:t>
        <a:bodyPr/>
        <a:lstStyle/>
        <a:p>
          <a:endParaRPr lang="ru-RU"/>
        </a:p>
      </dgm:t>
    </dgm:pt>
    <dgm:pt modelId="{66939C00-74B1-46B4-A325-74CA19168419}" type="pres">
      <dgm:prSet presAssocID="{87BC6401-38EF-4A45-9EC5-CC2FBFAB66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5B907B-07A8-4961-97A9-72B8CB29BEB4}" type="pres">
      <dgm:prSet presAssocID="{905769B4-503E-40F1-8203-BCD12CB3404A}" presName="composite" presStyleCnt="0"/>
      <dgm:spPr/>
    </dgm:pt>
    <dgm:pt modelId="{E4191C2D-976D-4AFB-9EA4-53A79BFAB201}" type="pres">
      <dgm:prSet presAssocID="{905769B4-503E-40F1-8203-BCD12CB3404A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A5F53C-CCA8-48A8-BF2E-DA0D6CBFF948}" type="pres">
      <dgm:prSet presAssocID="{905769B4-503E-40F1-8203-BCD12CB3404A}" presName="desTx" presStyleLbl="alignAccFollowNode1" presStyleIdx="0" presStyleCnt="1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A1D9D4-1636-42BE-B0B8-860632E139A8}" srcId="{905769B4-503E-40F1-8203-BCD12CB3404A}" destId="{2D1CAD6D-511B-4CC5-ACB7-2ECA2F43C7BA}" srcOrd="4" destOrd="0" parTransId="{1677F331-7B3B-48E7-998E-D238FC14B780}" sibTransId="{D3CB05E7-5513-4459-9596-ADFE7273827C}"/>
    <dgm:cxn modelId="{F990D1F6-2EFC-4C33-AAE0-936CF515DA2E}" srcId="{905769B4-503E-40F1-8203-BCD12CB3404A}" destId="{51975A59-61EE-4EC3-AD14-050C2E8DE089}" srcOrd="0" destOrd="0" parTransId="{A24B3B3F-F4A8-49A6-B756-7C4D4F167C1C}" sibTransId="{F7F99195-FDBD-4F43-BC15-1BAE09E724F6}"/>
    <dgm:cxn modelId="{C8C5582E-8C7F-4E2D-BFE9-498711BBEE5E}" type="presOf" srcId="{8752E055-2BDD-4BB1-8CC0-DD1F5A23D861}" destId="{1DA5F53C-CCA8-48A8-BF2E-DA0D6CBFF948}" srcOrd="0" destOrd="5" presId="urn:microsoft.com/office/officeart/2005/8/layout/hList1"/>
    <dgm:cxn modelId="{58E2D817-8957-4299-A1D6-2F2B827EB9BD}" type="presOf" srcId="{139DA33D-8174-42F1-A7F9-31564C7C8D69}" destId="{1DA5F53C-CCA8-48A8-BF2E-DA0D6CBFF948}" srcOrd="0" destOrd="3" presId="urn:microsoft.com/office/officeart/2005/8/layout/hList1"/>
    <dgm:cxn modelId="{59CED71A-4E9F-41DE-9988-A35848E46F7C}" type="presOf" srcId="{905769B4-503E-40F1-8203-BCD12CB3404A}" destId="{E4191C2D-976D-4AFB-9EA4-53A79BFAB201}" srcOrd="0" destOrd="0" presId="urn:microsoft.com/office/officeart/2005/8/layout/hList1"/>
    <dgm:cxn modelId="{BD406663-06C0-4634-9E60-226B33E0D65C}" srcId="{905769B4-503E-40F1-8203-BCD12CB3404A}" destId="{6C1A0C00-CE13-488C-B118-8A352843930D}" srcOrd="2" destOrd="0" parTransId="{93ED5E03-263A-48F1-93B3-BBA3A7312BF5}" sibTransId="{D3988BE5-1117-470B-8F2E-0527249A2034}"/>
    <dgm:cxn modelId="{FF68E54D-E5F6-4535-AD83-9C06A8A38E8E}" srcId="{905769B4-503E-40F1-8203-BCD12CB3404A}" destId="{3E8664A0-EE25-48D2-8706-FE8033B4BFCE}" srcOrd="1" destOrd="0" parTransId="{A6A01113-C441-40E8-91BE-6A1D8170B057}" sibTransId="{CFD30639-2FE9-46F6-B4EA-E5C92E4EC436}"/>
    <dgm:cxn modelId="{2F336505-BDFC-4754-8E2C-4EF7B9E1B8A4}" srcId="{905769B4-503E-40F1-8203-BCD12CB3404A}" destId="{8752E055-2BDD-4BB1-8CC0-DD1F5A23D861}" srcOrd="5" destOrd="0" parTransId="{A6A6B48E-DBE6-4446-972B-15335C013E38}" sibTransId="{22FD945E-1763-48D0-9696-CCDCD05ECE3D}"/>
    <dgm:cxn modelId="{0ED7F56A-C928-48B3-B4C6-6DA0A733078C}" type="presOf" srcId="{51975A59-61EE-4EC3-AD14-050C2E8DE089}" destId="{1DA5F53C-CCA8-48A8-BF2E-DA0D6CBFF948}" srcOrd="0" destOrd="0" presId="urn:microsoft.com/office/officeart/2005/8/layout/hList1"/>
    <dgm:cxn modelId="{66188CCE-ED52-406F-A8C4-A4B489F37D32}" type="presOf" srcId="{3E8664A0-EE25-48D2-8706-FE8033B4BFCE}" destId="{1DA5F53C-CCA8-48A8-BF2E-DA0D6CBFF948}" srcOrd="0" destOrd="1" presId="urn:microsoft.com/office/officeart/2005/8/layout/hList1"/>
    <dgm:cxn modelId="{A50399B1-87C4-4DE8-A80C-42F3F44749C2}" srcId="{905769B4-503E-40F1-8203-BCD12CB3404A}" destId="{139DA33D-8174-42F1-A7F9-31564C7C8D69}" srcOrd="3" destOrd="0" parTransId="{23705262-46D5-4FDD-9E77-FA4636ACB422}" sibTransId="{F6597502-752E-4DD6-9CB9-2F6C88B3E276}"/>
    <dgm:cxn modelId="{A77F172A-124D-47B6-A478-A326558B049F}" srcId="{87BC6401-38EF-4A45-9EC5-CC2FBFAB6605}" destId="{905769B4-503E-40F1-8203-BCD12CB3404A}" srcOrd="0" destOrd="0" parTransId="{00030D31-79B6-42C8-A338-C5CFB9BF53AD}" sibTransId="{F129ACC2-B6EA-4E6E-BD30-035833A85FA4}"/>
    <dgm:cxn modelId="{DDF1CDFD-F016-4AC4-B9D9-FF704ADE0D53}" type="presOf" srcId="{2D1CAD6D-511B-4CC5-ACB7-2ECA2F43C7BA}" destId="{1DA5F53C-CCA8-48A8-BF2E-DA0D6CBFF948}" srcOrd="0" destOrd="4" presId="urn:microsoft.com/office/officeart/2005/8/layout/hList1"/>
    <dgm:cxn modelId="{3A390CA9-C68F-48AF-802F-04EAE3EE5DAD}" type="presOf" srcId="{6C1A0C00-CE13-488C-B118-8A352843930D}" destId="{1DA5F53C-CCA8-48A8-BF2E-DA0D6CBFF948}" srcOrd="0" destOrd="2" presId="urn:microsoft.com/office/officeart/2005/8/layout/hList1"/>
    <dgm:cxn modelId="{C1D0BC61-E9FC-48A7-811F-87B1E807A90A}" type="presOf" srcId="{87BC6401-38EF-4A45-9EC5-CC2FBFAB6605}" destId="{66939C00-74B1-46B4-A325-74CA19168419}" srcOrd="0" destOrd="0" presId="urn:microsoft.com/office/officeart/2005/8/layout/hList1"/>
    <dgm:cxn modelId="{71A68493-2F48-47C5-AF44-E04F07B9C748}" type="presParOf" srcId="{66939C00-74B1-46B4-A325-74CA19168419}" destId="{D65B907B-07A8-4961-97A9-72B8CB29BEB4}" srcOrd="0" destOrd="0" presId="urn:microsoft.com/office/officeart/2005/8/layout/hList1"/>
    <dgm:cxn modelId="{7B0F5E86-C009-40B1-AA53-AC23558D94B1}" type="presParOf" srcId="{D65B907B-07A8-4961-97A9-72B8CB29BEB4}" destId="{E4191C2D-976D-4AFB-9EA4-53A79BFAB201}" srcOrd="0" destOrd="0" presId="urn:microsoft.com/office/officeart/2005/8/layout/hList1"/>
    <dgm:cxn modelId="{17BD9317-255D-434A-A4C6-FBA345583FB9}" type="presParOf" srcId="{D65B907B-07A8-4961-97A9-72B8CB29BEB4}" destId="{1DA5F53C-CCA8-48A8-BF2E-DA0D6CBFF94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68EC5F-0206-4832-AA5E-7BFB0A9A5655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451BB-8AF5-46DD-80E9-BE04C35BBA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910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EBDD631-8BF1-49CF-9E32-220620E10202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9CED22-1678-4EAB-A75F-D885805A5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D631-8BF1-49CF-9E32-220620E10202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CED22-1678-4EAB-A75F-D885805A5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EBDD631-8BF1-49CF-9E32-220620E10202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39CED22-1678-4EAB-A75F-D885805A5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D631-8BF1-49CF-9E32-220620E10202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9CED22-1678-4EAB-A75F-D885805A5E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D631-8BF1-49CF-9E32-220620E10202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39CED22-1678-4EAB-A75F-D885805A5E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BDD631-8BF1-49CF-9E32-220620E10202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39CED22-1678-4EAB-A75F-D885805A5E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EBDD631-8BF1-49CF-9E32-220620E10202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39CED22-1678-4EAB-A75F-D885805A5E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D631-8BF1-49CF-9E32-220620E10202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9CED22-1678-4EAB-A75F-D885805A5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D631-8BF1-49CF-9E32-220620E10202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39CED22-1678-4EAB-A75F-D885805A5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D631-8BF1-49CF-9E32-220620E10202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9CED22-1678-4EAB-A75F-D885805A5E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EBDD631-8BF1-49CF-9E32-220620E10202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39CED22-1678-4EAB-A75F-D885805A5E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BDD631-8BF1-49CF-9E32-220620E10202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39CED22-1678-4EAB-A75F-D885805A5E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68760"/>
            <a:ext cx="8424936" cy="2592288"/>
          </a:xfrm>
        </p:spPr>
        <p:txBody>
          <a:bodyPr anchor="ctr">
            <a:noAutofit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>
                <a:solidFill>
                  <a:srgbClr val="275327"/>
                </a:solidFill>
              </a:rPr>
              <a:t>«оказание </a:t>
            </a:r>
            <a:r>
              <a:rPr lang="ru-RU" sz="3600" b="1" dirty="0" err="1" smtClean="0">
                <a:solidFill>
                  <a:srgbClr val="275327"/>
                </a:solidFill>
              </a:rPr>
              <a:t>ппмс</a:t>
            </a:r>
            <a:r>
              <a:rPr lang="ru-RU" sz="3600" b="1" dirty="0" smtClean="0">
                <a:solidFill>
                  <a:srgbClr val="275327"/>
                </a:solidFill>
              </a:rPr>
              <a:t>-помощи обучающимся с трудностями </a:t>
            </a:r>
            <a:r>
              <a:rPr lang="ru-RU" sz="3600" b="1" dirty="0">
                <a:solidFill>
                  <a:srgbClr val="275327"/>
                </a:solidFill>
              </a:rPr>
              <a:t>в </a:t>
            </a:r>
            <a:r>
              <a:rPr lang="ru-RU" sz="3600" b="1" dirty="0" smtClean="0">
                <a:solidFill>
                  <a:srgbClr val="275327"/>
                </a:solidFill>
              </a:rPr>
              <a:t>обучении, развитии и социальной </a:t>
            </a:r>
            <a:r>
              <a:rPr lang="ru-RU" sz="3600" b="1" dirty="0" smtClean="0">
                <a:solidFill>
                  <a:srgbClr val="275327"/>
                </a:solidFill>
              </a:rPr>
              <a:t>адаптации</a:t>
            </a:r>
            <a:r>
              <a:rPr lang="ru-RU" sz="3600" b="1" dirty="0" smtClean="0">
                <a:solidFill>
                  <a:srgbClr val="275327"/>
                </a:solidFill>
              </a:rPr>
              <a:t>»</a:t>
            </a:r>
            <a:endParaRPr lang="ru-RU" sz="3600" b="1" dirty="0">
              <a:solidFill>
                <a:srgbClr val="275327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4653136"/>
            <a:ext cx="7056784" cy="1008112"/>
          </a:xfrm>
          <a:solidFill>
            <a:schemeClr val="accent6">
              <a:lumMod val="75000"/>
              <a:alpha val="2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algn="r"/>
            <a:r>
              <a:rPr lang="ru-RU" b="1" dirty="0" smtClean="0">
                <a:solidFill>
                  <a:srgbClr val="7030A0"/>
                </a:solidFill>
              </a:rPr>
              <a:t>Вдовина Елена Григорьевна</a:t>
            </a:r>
            <a:r>
              <a:rPr lang="ru-RU" dirty="0" smtClean="0">
                <a:solidFill>
                  <a:srgbClr val="7030A0"/>
                </a:solidFill>
              </a:rPr>
              <a:t>, заместитель директора КГБОУ «АКЦДК»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260350"/>
            <a:ext cx="8229600" cy="9366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5A665C"/>
            </a:solidFill>
          </a:ln>
        </p:spPr>
        <p:txBody>
          <a:bodyPr vert="horz" anchor="b">
            <a:normAutofit fontScale="40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0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Алтайский краевой центр</a:t>
            </a:r>
            <a:r>
              <a:rPr kumimoji="0" lang="en-US" sz="40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диагностики и консультирования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500" b="1" cap="all" dirty="0" smtClean="0">
                <a:solidFill>
                  <a:srgbClr val="7030A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Тел. 8 3852 50</a:t>
            </a:r>
            <a:r>
              <a:rPr lang="en-US" sz="3500" b="1" cap="all" dirty="0" smtClean="0">
                <a:solidFill>
                  <a:srgbClr val="7030A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</a:t>
            </a:r>
            <a:r>
              <a:rPr lang="ru-RU" sz="3500" b="1" cap="all" dirty="0" smtClean="0">
                <a:solidFill>
                  <a:srgbClr val="7030A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04</a:t>
            </a:r>
            <a:r>
              <a:rPr lang="en-US" sz="3500" b="1" cap="all" dirty="0" smtClean="0">
                <a:solidFill>
                  <a:srgbClr val="7030A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</a:t>
            </a:r>
            <a:r>
              <a:rPr lang="ru-RU" sz="3500" b="1" cap="all" dirty="0" smtClean="0">
                <a:solidFill>
                  <a:srgbClr val="7030A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72,  8 3852 50</a:t>
            </a:r>
            <a:r>
              <a:rPr lang="en-US" sz="3500" b="1" cap="all" dirty="0" smtClean="0">
                <a:solidFill>
                  <a:srgbClr val="7030A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</a:t>
            </a:r>
            <a:r>
              <a:rPr lang="ru-RU" sz="3500" b="1" cap="all" dirty="0" smtClean="0">
                <a:solidFill>
                  <a:srgbClr val="7030A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0</a:t>
            </a:r>
            <a:r>
              <a:rPr lang="en-US" sz="3500" b="1" cap="all" dirty="0" smtClean="0">
                <a:solidFill>
                  <a:srgbClr val="7030A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4-</a:t>
            </a:r>
            <a:r>
              <a:rPr lang="ru-RU" sz="3500" b="1" cap="all" dirty="0" smtClean="0">
                <a:solidFill>
                  <a:srgbClr val="7030A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71, </a:t>
            </a:r>
            <a:endParaRPr lang="en-US" sz="3500" b="1" cap="all" dirty="0" smtClean="0">
              <a:solidFill>
                <a:srgbClr val="7030A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cap="all" dirty="0" smtClean="0">
                <a:solidFill>
                  <a:srgbClr val="7030A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сайт: </a:t>
            </a:r>
            <a:r>
              <a:rPr lang="en-US" sz="3200" cap="all" dirty="0" smtClean="0">
                <a:solidFill>
                  <a:srgbClr val="7030A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akcdk22.ru</a:t>
            </a:r>
            <a:r>
              <a:rPr lang="ru-RU" sz="3200" cap="all" dirty="0" smtClean="0">
                <a:solidFill>
                  <a:srgbClr val="7030A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электронная почта:</a:t>
            </a:r>
            <a:r>
              <a:rPr lang="en-US" sz="3200" cap="all" dirty="0" smtClean="0">
                <a:solidFill>
                  <a:srgbClr val="7030A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3200" cap="all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info@akcdk</a:t>
            </a:r>
            <a:r>
              <a:rPr lang="ru-RU" sz="3200" cap="all" dirty="0" smtClean="0">
                <a:solidFill>
                  <a:srgbClr val="7030A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22</a:t>
            </a:r>
            <a:r>
              <a:rPr lang="en-US" sz="3200" cap="all" dirty="0" smtClean="0">
                <a:solidFill>
                  <a:srgbClr val="7030A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r>
              <a:rPr lang="en-US" sz="3200" cap="all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ru</a:t>
            </a:r>
            <a:r>
              <a:rPr lang="ru-RU" sz="3200" cap="all" dirty="0" smtClean="0">
                <a:solidFill>
                  <a:srgbClr val="7030A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32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kumimoji="0" lang="ru-RU" sz="32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kumimoji="0" lang="ru-RU" sz="3200" b="1" i="0" u="none" strike="noStrike" kern="1200" cap="all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5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7874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anchor="b">
            <a:normAutofit fontScale="90000"/>
          </a:bodyPr>
          <a:lstStyle/>
          <a:p>
            <a:pPr lvl="0" algn="r">
              <a:defRPr/>
            </a:pPr>
            <a:r>
              <a:rPr kumimoji="0" 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3200" b="1" cap="all" dirty="0" smtClean="0">
                <a:solidFill>
                  <a:srgbClr val="7030A0"/>
                </a:solidFill>
              </a:rPr>
              <a:t/>
            </a:r>
            <a:br>
              <a:rPr lang="ru-RU" sz="3200" b="1" cap="all" dirty="0" smtClean="0">
                <a:solidFill>
                  <a:srgbClr val="7030A0"/>
                </a:solidFill>
              </a:rPr>
            </a:br>
            <a:r>
              <a:rPr lang="ru-RU" sz="2000" b="1" cap="all" dirty="0">
                <a:solidFill>
                  <a:srgbClr val="7030A0"/>
                </a:solidFill>
              </a:rPr>
              <a:t>Алтайский краевой центр</a:t>
            </a:r>
            <a:r>
              <a:rPr lang="en-US" sz="2000" b="1" cap="all" dirty="0">
                <a:solidFill>
                  <a:srgbClr val="7030A0"/>
                </a:solidFill>
              </a:rPr>
              <a:t> </a:t>
            </a:r>
            <a:r>
              <a:rPr lang="ru-RU" sz="2000" b="1" cap="all" dirty="0">
                <a:solidFill>
                  <a:srgbClr val="7030A0"/>
                </a:solidFill>
              </a:rPr>
              <a:t>диагностики и консультирования</a:t>
            </a:r>
            <a:br>
              <a:rPr lang="ru-RU" sz="2000" b="1" cap="all" dirty="0">
                <a:solidFill>
                  <a:srgbClr val="7030A0"/>
                </a:solidFill>
              </a:rPr>
            </a:b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 8 3852 50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72, 8 3852 50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71, 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сайт: </a:t>
            </a:r>
            <a:r>
              <a:rPr lang="en-US" sz="1600" cap="all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akcdk22.ru</a:t>
            </a:r>
            <a:r>
              <a:rPr lang="ru-RU" sz="1600" cap="all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электронная </a:t>
            </a: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почта:</a:t>
            </a:r>
            <a:r>
              <a:rPr lang="en-US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cap="all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info@akcdk</a:t>
            </a: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cap="all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endParaRPr kumimoji="0" lang="ru-RU" sz="2000" b="1" i="0" u="none" strike="noStrike" kern="1200" cap="all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275" y="396875"/>
            <a:ext cx="645451" cy="655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485313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2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Понятие «задержка психического развития»</a:t>
            </a:r>
          </a:p>
          <a:p>
            <a:pPr marL="0" indent="0">
              <a:buNone/>
            </a:pPr>
            <a:r>
              <a:rPr lang="ru-RU" sz="2600" dirty="0" smtClean="0">
                <a:latin typeface="Times New Roman" panose="02020603050405020304" pitchFamily="18" charset="0"/>
                <a:cs typeface="Times New Roman" pitchFamily="18" charset="0"/>
              </a:rPr>
              <a:t>Обучающиеся с негрубыми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(слабо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выраженными) отклонениями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в функционировании центральной нервной системы,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подтвержденные ПМПК и препятствующие получению образования без специальных условий:</a:t>
            </a:r>
          </a:p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Замедленный темп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(маленький словарный запас, </a:t>
            </a:r>
            <a:r>
              <a:rPr lang="ru-RU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дефицитарность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свойств внимания, преобладание наглядной памяти над словесной,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всех мыслительных операций: анализа, синтеза, обобщение, переноса,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абстракции)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Быстрая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истощаемость психических функций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продуктивность и произвольная регуляция психических процессов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275327"/>
              </a:solidFill>
            </a:endParaRPr>
          </a:p>
        </p:txBody>
      </p:sp>
      <p:pic>
        <p:nvPicPr>
          <p:cNvPr id="6" name="Рисунок 5" descr="En-Espanol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364025">
            <a:off x="7195621" y="5574467"/>
            <a:ext cx="1887177" cy="1258118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966846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anchor="b">
            <a:normAutofit fontScale="90000"/>
          </a:bodyPr>
          <a:lstStyle/>
          <a:p>
            <a:pPr lvl="0" algn="r">
              <a:defRPr/>
            </a:pPr>
            <a:r>
              <a:rPr kumimoji="0" 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3200" b="1" cap="all" dirty="0" smtClean="0">
                <a:solidFill>
                  <a:srgbClr val="7030A0"/>
                </a:solidFill>
              </a:rPr>
              <a:t/>
            </a:r>
            <a:br>
              <a:rPr lang="ru-RU" sz="3200" b="1" cap="all" dirty="0" smtClean="0">
                <a:solidFill>
                  <a:srgbClr val="7030A0"/>
                </a:solidFill>
              </a:rPr>
            </a:br>
            <a:r>
              <a:rPr lang="ru-RU" sz="2000" b="1" cap="all" dirty="0">
                <a:solidFill>
                  <a:srgbClr val="7030A0"/>
                </a:solidFill>
              </a:rPr>
              <a:t>Алтайский краевой центр</a:t>
            </a:r>
            <a:r>
              <a:rPr lang="en-US" sz="2000" b="1" cap="all" dirty="0">
                <a:solidFill>
                  <a:srgbClr val="7030A0"/>
                </a:solidFill>
              </a:rPr>
              <a:t> </a:t>
            </a:r>
            <a:r>
              <a:rPr lang="ru-RU" sz="2000" b="1" cap="all" dirty="0">
                <a:solidFill>
                  <a:srgbClr val="7030A0"/>
                </a:solidFill>
              </a:rPr>
              <a:t>диагностики и консультирования</a:t>
            </a:r>
            <a:br>
              <a:rPr lang="ru-RU" sz="2000" b="1" cap="all" dirty="0">
                <a:solidFill>
                  <a:srgbClr val="7030A0"/>
                </a:solidFill>
              </a:rPr>
            </a:b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 8 3852 50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72, 8 3852 50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71, 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сайт: </a:t>
            </a:r>
            <a:r>
              <a:rPr lang="en-US" sz="1600" cap="all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akcdk22.ru</a:t>
            </a:r>
            <a:r>
              <a:rPr lang="ru-RU" sz="1600" cap="all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электронная </a:t>
            </a: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почта:</a:t>
            </a:r>
            <a:r>
              <a:rPr lang="en-US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cap="all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info@akcdk</a:t>
            </a: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cap="all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endParaRPr kumimoji="0" lang="ru-RU" sz="2000" b="1" i="0" u="none" strike="noStrike" kern="1200" cap="all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275" y="396875"/>
            <a:ext cx="645451" cy="655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5257800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ru-RU" sz="4900" b="1" i="1" dirty="0" smtClean="0">
                <a:solidFill>
                  <a:srgbClr val="7030A0"/>
                </a:solidFill>
              </a:rPr>
              <a:t>Особые образовательные потребности для обучающихся с ЗПР:</a:t>
            </a:r>
            <a:endParaRPr lang="ru-RU" sz="4900" dirty="0" smtClean="0">
              <a:solidFill>
                <a:srgbClr val="7030A0"/>
              </a:solidFill>
            </a:endParaRPr>
          </a:p>
          <a:p>
            <a:r>
              <a:rPr lang="ru-RU" sz="4300" dirty="0">
                <a:solidFill>
                  <a:srgbClr val="275327"/>
                </a:solidFill>
              </a:rPr>
              <a:t>увеличение сроков освоения адаптированной основной образовательной </a:t>
            </a:r>
            <a:r>
              <a:rPr lang="ru-RU" sz="4300" dirty="0" smtClean="0">
                <a:solidFill>
                  <a:srgbClr val="275327"/>
                </a:solidFill>
              </a:rPr>
              <a:t>программы начального </a:t>
            </a:r>
            <a:r>
              <a:rPr lang="ru-RU" sz="4300" dirty="0">
                <a:solidFill>
                  <a:srgbClr val="275327"/>
                </a:solidFill>
              </a:rPr>
              <a:t>общего образования до 5 </a:t>
            </a:r>
            <a:r>
              <a:rPr lang="ru-RU" sz="4300" dirty="0" smtClean="0">
                <a:solidFill>
                  <a:srgbClr val="275327"/>
                </a:solidFill>
              </a:rPr>
              <a:t>лет (при пятидневной недели обучени</a:t>
            </a:r>
            <a:r>
              <a:rPr lang="ru-RU" sz="4300" dirty="0">
                <a:solidFill>
                  <a:srgbClr val="275327"/>
                </a:solidFill>
              </a:rPr>
              <a:t>я</a:t>
            </a:r>
            <a:r>
              <a:rPr lang="ru-RU" sz="4300" dirty="0" smtClean="0">
                <a:solidFill>
                  <a:srgbClr val="275327"/>
                </a:solidFill>
              </a:rPr>
              <a:t>);</a:t>
            </a:r>
          </a:p>
          <a:p>
            <a:r>
              <a:rPr lang="ru-RU" sz="4300" dirty="0">
                <a:solidFill>
                  <a:srgbClr val="275327"/>
                </a:solidFill>
              </a:rPr>
              <a:t>наглядно-действенный характер содержания образования;</a:t>
            </a:r>
          </a:p>
          <a:p>
            <a:r>
              <a:rPr lang="ru-RU" sz="4300" dirty="0" smtClean="0">
                <a:solidFill>
                  <a:srgbClr val="275327"/>
                </a:solidFill>
              </a:rPr>
              <a:t>упрощение  </a:t>
            </a:r>
            <a:r>
              <a:rPr lang="ru-RU" sz="4300" dirty="0">
                <a:solidFill>
                  <a:srgbClr val="275327"/>
                </a:solidFill>
              </a:rPr>
              <a:t>системы  учебно-познавательных  задач,  решаемых  в  процессе </a:t>
            </a:r>
            <a:r>
              <a:rPr lang="ru-RU" sz="4300" dirty="0" smtClean="0">
                <a:solidFill>
                  <a:srgbClr val="275327"/>
                </a:solidFill>
              </a:rPr>
              <a:t> образования</a:t>
            </a:r>
            <a:r>
              <a:rPr lang="ru-RU" sz="4300" dirty="0">
                <a:solidFill>
                  <a:srgbClr val="275327"/>
                </a:solidFill>
              </a:rPr>
              <a:t>;</a:t>
            </a:r>
          </a:p>
          <a:p>
            <a:r>
              <a:rPr lang="ru-RU" sz="4300" dirty="0" smtClean="0">
                <a:solidFill>
                  <a:srgbClr val="275327"/>
                </a:solidFill>
              </a:rPr>
              <a:t>специальное  </a:t>
            </a:r>
            <a:r>
              <a:rPr lang="ru-RU" sz="4300" dirty="0">
                <a:solidFill>
                  <a:srgbClr val="275327"/>
                </a:solidFill>
              </a:rPr>
              <a:t>обучение  «переносу»  сформированных  знаний  и  умений  в  новые </a:t>
            </a:r>
            <a:r>
              <a:rPr lang="ru-RU" sz="4300" dirty="0" smtClean="0">
                <a:solidFill>
                  <a:srgbClr val="275327"/>
                </a:solidFill>
              </a:rPr>
              <a:t> ситуации </a:t>
            </a:r>
            <a:r>
              <a:rPr lang="ru-RU" sz="4300" dirty="0">
                <a:solidFill>
                  <a:srgbClr val="275327"/>
                </a:solidFill>
              </a:rPr>
              <a:t>взаимодействия с действительностью;</a:t>
            </a:r>
          </a:p>
          <a:p>
            <a:r>
              <a:rPr lang="ru-RU" sz="4300" dirty="0" smtClean="0">
                <a:solidFill>
                  <a:srgbClr val="275327"/>
                </a:solidFill>
              </a:rPr>
              <a:t>необходимость </a:t>
            </a:r>
            <a:r>
              <a:rPr lang="ru-RU" sz="4300" dirty="0">
                <a:solidFill>
                  <a:srgbClr val="275327"/>
                </a:solidFill>
              </a:rPr>
              <a:t>постоянной актуализации знаний, умений и одобряемых обществом </a:t>
            </a:r>
            <a:r>
              <a:rPr lang="ru-RU" sz="4300" dirty="0" smtClean="0">
                <a:solidFill>
                  <a:srgbClr val="275327"/>
                </a:solidFill>
              </a:rPr>
              <a:t> норм </a:t>
            </a:r>
            <a:r>
              <a:rPr lang="ru-RU" sz="4300" dirty="0">
                <a:solidFill>
                  <a:srgbClr val="275327"/>
                </a:solidFill>
              </a:rPr>
              <a:t>поведения;</a:t>
            </a:r>
          </a:p>
          <a:p>
            <a:r>
              <a:rPr lang="ru-RU" sz="4300" dirty="0" smtClean="0">
                <a:solidFill>
                  <a:srgbClr val="275327"/>
                </a:solidFill>
              </a:rPr>
              <a:t>обеспечение  </a:t>
            </a:r>
            <a:r>
              <a:rPr lang="ru-RU" sz="4300" dirty="0">
                <a:solidFill>
                  <a:srgbClr val="275327"/>
                </a:solidFill>
              </a:rPr>
              <a:t>особой  пространственной  и  временной  организации  образовательной </a:t>
            </a:r>
            <a:r>
              <a:rPr lang="ru-RU" sz="4300" dirty="0" smtClean="0">
                <a:solidFill>
                  <a:srgbClr val="275327"/>
                </a:solidFill>
              </a:rPr>
              <a:t>среды </a:t>
            </a:r>
            <a:r>
              <a:rPr lang="ru-RU" sz="4300" dirty="0">
                <a:solidFill>
                  <a:srgbClr val="275327"/>
                </a:solidFill>
              </a:rPr>
              <a:t>с учетом функционального состояния центральной нервной системы и </a:t>
            </a:r>
            <a:r>
              <a:rPr lang="ru-RU" sz="4300" dirty="0" err="1">
                <a:solidFill>
                  <a:srgbClr val="275327"/>
                </a:solidFill>
              </a:rPr>
              <a:t>нейродинамики</a:t>
            </a:r>
            <a:r>
              <a:rPr lang="ru-RU" sz="4300" dirty="0">
                <a:solidFill>
                  <a:srgbClr val="275327"/>
                </a:solidFill>
              </a:rPr>
              <a:t> </a:t>
            </a:r>
            <a:r>
              <a:rPr lang="ru-RU" sz="4300" dirty="0" smtClean="0">
                <a:solidFill>
                  <a:srgbClr val="275327"/>
                </a:solidFill>
              </a:rPr>
              <a:t> психических </a:t>
            </a:r>
            <a:r>
              <a:rPr lang="ru-RU" sz="4300" dirty="0">
                <a:solidFill>
                  <a:srgbClr val="275327"/>
                </a:solidFill>
              </a:rPr>
              <a:t>процессов обучающихся с </a:t>
            </a:r>
            <a:r>
              <a:rPr lang="ru-RU" sz="4300" dirty="0" smtClean="0">
                <a:solidFill>
                  <a:srgbClr val="275327"/>
                </a:solidFill>
              </a:rPr>
              <a:t>ЗПР;</a:t>
            </a:r>
            <a:endParaRPr lang="ru-RU" sz="4300" dirty="0">
              <a:solidFill>
                <a:srgbClr val="275327"/>
              </a:solidFill>
            </a:endParaRPr>
          </a:p>
          <a:p>
            <a:r>
              <a:rPr lang="ru-RU" sz="4300" dirty="0" smtClean="0">
                <a:solidFill>
                  <a:srgbClr val="275327"/>
                </a:solidFill>
              </a:rPr>
              <a:t>использование  </a:t>
            </a:r>
            <a:r>
              <a:rPr lang="ru-RU" sz="4300" dirty="0">
                <a:solidFill>
                  <a:srgbClr val="275327"/>
                </a:solidFill>
              </a:rPr>
              <a:t>преимущественно  позитивных  средств  стимуляции  деятельности  и </a:t>
            </a:r>
            <a:r>
              <a:rPr lang="ru-RU" sz="4300" dirty="0" smtClean="0">
                <a:solidFill>
                  <a:srgbClr val="275327"/>
                </a:solidFill>
              </a:rPr>
              <a:t>поведения</a:t>
            </a:r>
            <a:r>
              <a:rPr lang="ru-RU" sz="4300" dirty="0">
                <a:solidFill>
                  <a:srgbClr val="275327"/>
                </a:solidFill>
              </a:rPr>
              <a:t>;</a:t>
            </a:r>
          </a:p>
          <a:p>
            <a:r>
              <a:rPr lang="ru-RU" sz="4300" dirty="0" smtClean="0">
                <a:solidFill>
                  <a:srgbClr val="275327"/>
                </a:solidFill>
              </a:rPr>
              <a:t>стимуляция  </a:t>
            </a:r>
            <a:r>
              <a:rPr lang="ru-RU" sz="4300" dirty="0">
                <a:solidFill>
                  <a:srgbClr val="275327"/>
                </a:solidFill>
              </a:rPr>
              <a:t>познавательной  активности,  формирование  потребности  в  познании </a:t>
            </a:r>
            <a:r>
              <a:rPr lang="ru-RU" sz="4300" dirty="0" smtClean="0">
                <a:solidFill>
                  <a:srgbClr val="275327"/>
                </a:solidFill>
              </a:rPr>
              <a:t> окружающего </a:t>
            </a:r>
            <a:r>
              <a:rPr lang="ru-RU" sz="4300" dirty="0">
                <a:solidFill>
                  <a:srgbClr val="275327"/>
                </a:solidFill>
              </a:rPr>
              <a:t>мира и во взаимодействии с ним;</a:t>
            </a:r>
          </a:p>
          <a:p>
            <a:r>
              <a:rPr lang="ru-RU" sz="4300" dirty="0" smtClean="0">
                <a:solidFill>
                  <a:srgbClr val="275327"/>
                </a:solidFill>
              </a:rPr>
              <a:t>специальная  </a:t>
            </a:r>
            <a:r>
              <a:rPr lang="ru-RU" sz="4300" dirty="0" err="1">
                <a:solidFill>
                  <a:srgbClr val="275327"/>
                </a:solidFill>
              </a:rPr>
              <a:t>психокоррекционная</a:t>
            </a:r>
            <a:r>
              <a:rPr lang="ru-RU" sz="4300" dirty="0">
                <a:solidFill>
                  <a:srgbClr val="275327"/>
                </a:solidFill>
              </a:rPr>
              <a:t>  помощь,  направленная  на  </a:t>
            </a:r>
            <a:r>
              <a:rPr lang="ru-RU" sz="4300" dirty="0" smtClean="0">
                <a:solidFill>
                  <a:srgbClr val="275327"/>
                </a:solidFill>
              </a:rPr>
              <a:t>формирование произвольной </a:t>
            </a:r>
            <a:r>
              <a:rPr lang="ru-RU" sz="4300" dirty="0" err="1">
                <a:solidFill>
                  <a:srgbClr val="275327"/>
                </a:solidFill>
              </a:rPr>
              <a:t>саморегуляции</a:t>
            </a:r>
            <a:r>
              <a:rPr lang="ru-RU" sz="4300" dirty="0">
                <a:solidFill>
                  <a:srgbClr val="275327"/>
                </a:solidFill>
              </a:rPr>
              <a:t> в условиях познавательной деятельности и поведения;</a:t>
            </a:r>
          </a:p>
          <a:p>
            <a:r>
              <a:rPr lang="ru-RU" sz="4300" dirty="0" smtClean="0">
                <a:solidFill>
                  <a:srgbClr val="275327"/>
                </a:solidFill>
              </a:rPr>
              <a:t>специальная  </a:t>
            </a:r>
            <a:r>
              <a:rPr lang="ru-RU" sz="4300" dirty="0" err="1">
                <a:solidFill>
                  <a:srgbClr val="275327"/>
                </a:solidFill>
              </a:rPr>
              <a:t>психокоррекционная</a:t>
            </a:r>
            <a:r>
              <a:rPr lang="ru-RU" sz="4300" dirty="0">
                <a:solidFill>
                  <a:srgbClr val="275327"/>
                </a:solidFill>
              </a:rPr>
              <a:t>  помощь,  направленная  на  формирование </a:t>
            </a:r>
            <a:r>
              <a:rPr lang="ru-RU" sz="4300" dirty="0" smtClean="0">
                <a:solidFill>
                  <a:srgbClr val="275327"/>
                </a:solidFill>
              </a:rPr>
              <a:t>способности  </a:t>
            </a:r>
            <a:r>
              <a:rPr lang="ru-RU" sz="4300" dirty="0">
                <a:solidFill>
                  <a:srgbClr val="275327"/>
                </a:solidFill>
              </a:rPr>
              <a:t>к  самостоятельной  организации  собственной  деятельности  и  осознанию </a:t>
            </a:r>
            <a:r>
              <a:rPr lang="ru-RU" sz="4300" dirty="0" smtClean="0">
                <a:solidFill>
                  <a:srgbClr val="275327"/>
                </a:solidFill>
              </a:rPr>
              <a:t> возникающих  </a:t>
            </a:r>
            <a:r>
              <a:rPr lang="ru-RU" sz="4300" dirty="0">
                <a:solidFill>
                  <a:srgbClr val="275327"/>
                </a:solidFill>
              </a:rPr>
              <a:t>трудностей,  формированию  умения  запрашивать  и  использовать  помощь </a:t>
            </a:r>
            <a:r>
              <a:rPr lang="ru-RU" sz="4300" dirty="0" smtClean="0">
                <a:solidFill>
                  <a:srgbClr val="275327"/>
                </a:solidFill>
              </a:rPr>
              <a:t>взрослого</a:t>
            </a:r>
            <a:r>
              <a:rPr lang="ru-RU" sz="4300" dirty="0">
                <a:solidFill>
                  <a:srgbClr val="275327"/>
                </a:solidFill>
              </a:rPr>
              <a:t>;</a:t>
            </a:r>
          </a:p>
          <a:p>
            <a:r>
              <a:rPr lang="ru-RU" sz="4300" dirty="0" smtClean="0">
                <a:solidFill>
                  <a:srgbClr val="275327"/>
                </a:solidFill>
              </a:rPr>
              <a:t>специальная </a:t>
            </a:r>
            <a:r>
              <a:rPr lang="ru-RU" sz="4300" dirty="0" err="1">
                <a:solidFill>
                  <a:srgbClr val="275327"/>
                </a:solidFill>
              </a:rPr>
              <a:t>психокоррекционная</a:t>
            </a:r>
            <a:r>
              <a:rPr lang="ru-RU" sz="4300" dirty="0">
                <a:solidFill>
                  <a:srgbClr val="275327"/>
                </a:solidFill>
              </a:rPr>
              <a:t>  помощь, направленная  на  развитие  разных  форм </a:t>
            </a:r>
            <a:r>
              <a:rPr lang="ru-RU" sz="4300" dirty="0" smtClean="0">
                <a:solidFill>
                  <a:srgbClr val="275327"/>
                </a:solidFill>
              </a:rPr>
              <a:t> коммуникации</a:t>
            </a:r>
            <a:r>
              <a:rPr lang="ru-RU" sz="4300" dirty="0">
                <a:solidFill>
                  <a:srgbClr val="275327"/>
                </a:solidFill>
              </a:rPr>
              <a:t>;</a:t>
            </a:r>
          </a:p>
          <a:p>
            <a:r>
              <a:rPr lang="ru-RU" sz="4300" dirty="0" smtClean="0">
                <a:solidFill>
                  <a:srgbClr val="275327"/>
                </a:solidFill>
              </a:rPr>
              <a:t>специальная </a:t>
            </a:r>
            <a:r>
              <a:rPr lang="ru-RU" sz="4300" dirty="0" err="1">
                <a:solidFill>
                  <a:srgbClr val="275327"/>
                </a:solidFill>
              </a:rPr>
              <a:t>психокоррекционная</a:t>
            </a:r>
            <a:r>
              <a:rPr lang="ru-RU" sz="4300" dirty="0">
                <a:solidFill>
                  <a:srgbClr val="275327"/>
                </a:solidFill>
              </a:rPr>
              <a:t> помощь, направленная на формирование навыков </a:t>
            </a:r>
            <a:r>
              <a:rPr lang="ru-RU" sz="4300" dirty="0" smtClean="0">
                <a:solidFill>
                  <a:srgbClr val="275327"/>
                </a:solidFill>
              </a:rPr>
              <a:t>социально  </a:t>
            </a:r>
            <a:r>
              <a:rPr lang="ru-RU" sz="4300" dirty="0">
                <a:solidFill>
                  <a:srgbClr val="275327"/>
                </a:solidFill>
              </a:rPr>
              <a:t>одобряемого  поведения  в  условиях  максимально  расширенных  социальных </a:t>
            </a:r>
            <a:r>
              <a:rPr lang="ru-RU" sz="4300" dirty="0" smtClean="0">
                <a:solidFill>
                  <a:srgbClr val="275327"/>
                </a:solidFill>
              </a:rPr>
              <a:t>контактов</a:t>
            </a:r>
            <a:r>
              <a:rPr lang="ru-RU" sz="4300" dirty="0">
                <a:solidFill>
                  <a:srgbClr val="275327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8020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anchor="b">
            <a:normAutofit fontScale="90000"/>
          </a:bodyPr>
          <a:lstStyle/>
          <a:p>
            <a:pPr lvl="0" algn="r">
              <a:defRPr/>
            </a:pPr>
            <a:r>
              <a:rPr kumimoji="0" 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3200" b="1" cap="all" dirty="0" smtClean="0">
                <a:solidFill>
                  <a:srgbClr val="7030A0"/>
                </a:solidFill>
              </a:rPr>
              <a:t/>
            </a:r>
            <a:br>
              <a:rPr lang="ru-RU" sz="3200" b="1" cap="all" dirty="0" smtClean="0">
                <a:solidFill>
                  <a:srgbClr val="7030A0"/>
                </a:solidFill>
              </a:rPr>
            </a:br>
            <a:r>
              <a:rPr lang="ru-RU" sz="2000" b="1" cap="all" dirty="0">
                <a:solidFill>
                  <a:srgbClr val="7030A0"/>
                </a:solidFill>
              </a:rPr>
              <a:t>Алтайский краевой центр</a:t>
            </a:r>
            <a:r>
              <a:rPr lang="en-US" sz="2000" b="1" cap="all" dirty="0">
                <a:solidFill>
                  <a:srgbClr val="7030A0"/>
                </a:solidFill>
              </a:rPr>
              <a:t> </a:t>
            </a:r>
            <a:r>
              <a:rPr lang="ru-RU" sz="2000" b="1" cap="all" dirty="0">
                <a:solidFill>
                  <a:srgbClr val="7030A0"/>
                </a:solidFill>
              </a:rPr>
              <a:t>диагностики и консультирования</a:t>
            </a:r>
            <a:br>
              <a:rPr lang="ru-RU" sz="2000" b="1" cap="all" dirty="0">
                <a:solidFill>
                  <a:srgbClr val="7030A0"/>
                </a:solidFill>
              </a:rPr>
            </a:b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 8 3852 50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72, 8 3852 50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71, 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сайт: </a:t>
            </a:r>
            <a:r>
              <a:rPr lang="en-US" sz="1600" cap="all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akcdk22.ru</a:t>
            </a:r>
            <a:r>
              <a:rPr lang="ru-RU" sz="1600" cap="all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электронная </a:t>
            </a: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почта:</a:t>
            </a:r>
            <a:r>
              <a:rPr lang="en-US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cap="all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info@akcdk</a:t>
            </a: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cap="all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endParaRPr kumimoji="0" lang="ru-RU" sz="2000" b="1" i="0" u="none" strike="noStrike" kern="1200" cap="all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275" y="396875"/>
            <a:ext cx="645451" cy="655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4853136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i="1" dirty="0" smtClean="0"/>
              <a:t>             </a:t>
            </a:r>
            <a:r>
              <a:rPr lang="ru-RU" b="1" i="1" dirty="0" smtClean="0">
                <a:solidFill>
                  <a:srgbClr val="5A665C"/>
                </a:solidFill>
              </a:rPr>
              <a:t>Под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7030A0"/>
                </a:solidFill>
              </a:rPr>
              <a:t>школьными трудностями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i="1" dirty="0" smtClean="0">
                <a:solidFill>
                  <a:srgbClr val="275327"/>
                </a:solidFill>
              </a:rPr>
              <a:t>понимается весь комплекс проблем, которые возникают у ребенка при систематическом обучении и приводят к ухудшению состояния здоровья, к нарушению социально-психологической адаптации, а затем и к снижению успешности обучения.</a:t>
            </a:r>
            <a:r>
              <a:rPr lang="ru-RU" dirty="0" smtClean="0">
                <a:solidFill>
                  <a:srgbClr val="275327"/>
                </a:solidFill>
              </a:rPr>
              <a:t> </a:t>
            </a:r>
          </a:p>
          <a:p>
            <a:pPr algn="ctr">
              <a:buNone/>
            </a:pPr>
            <a:r>
              <a:rPr lang="ru-RU" dirty="0" smtClean="0">
                <a:solidFill>
                  <a:srgbClr val="275327"/>
                </a:solidFill>
              </a:rPr>
              <a:t>Психолого-педагогическое сопровождение включает:</a:t>
            </a:r>
          </a:p>
          <a:p>
            <a:pPr algn="just"/>
            <a:r>
              <a:rPr lang="ru-RU" dirty="0" smtClean="0">
                <a:solidFill>
                  <a:srgbClr val="275327"/>
                </a:solidFill>
              </a:rPr>
              <a:t>создание условий, направленных на сохранение и развитие физического, социального и психологического здоровья ребенка, обеспечение его эмоционального благополучия;</a:t>
            </a:r>
          </a:p>
          <a:p>
            <a:pPr algn="just"/>
            <a:r>
              <a:rPr lang="ru-RU" dirty="0" smtClean="0">
                <a:solidFill>
                  <a:srgbClr val="275327"/>
                </a:solidFill>
              </a:rPr>
              <a:t>оказание своевременной и эффективной ППМС-помощи тем категориям обучающихся, которые в силу особенностей своего биологического, психологического и социального развития испытывают трудности в обучении: дети с ОВЗ, дети-инвалиды, дети с СДВГ, обучающиеся, характеризующиеся </a:t>
            </a:r>
            <a:r>
              <a:rPr lang="ru-RU" dirty="0" err="1" smtClean="0">
                <a:solidFill>
                  <a:srgbClr val="275327"/>
                </a:solidFill>
              </a:rPr>
              <a:t>несформированностью</a:t>
            </a:r>
            <a:r>
              <a:rPr lang="ru-RU" dirty="0" smtClean="0">
                <a:solidFill>
                  <a:srgbClr val="275327"/>
                </a:solidFill>
              </a:rPr>
              <a:t> (или нарушением) различных аспектов психической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anchor="b">
            <a:normAutofit fontScale="90000"/>
          </a:bodyPr>
          <a:lstStyle/>
          <a:p>
            <a:pPr lvl="0" algn="r">
              <a:defRPr/>
            </a:pPr>
            <a:r>
              <a:rPr kumimoji="0" 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3200" b="1" cap="all" dirty="0" smtClean="0">
                <a:solidFill>
                  <a:srgbClr val="7030A0"/>
                </a:solidFill>
              </a:rPr>
              <a:t/>
            </a:r>
            <a:br>
              <a:rPr lang="ru-RU" sz="3200" b="1" cap="all" dirty="0" smtClean="0">
                <a:solidFill>
                  <a:srgbClr val="7030A0"/>
                </a:solidFill>
              </a:rPr>
            </a:br>
            <a:r>
              <a:rPr lang="ru-RU" sz="2000" b="1" cap="all" dirty="0">
                <a:solidFill>
                  <a:srgbClr val="7030A0"/>
                </a:solidFill>
              </a:rPr>
              <a:t>Алтайский краевой центр</a:t>
            </a:r>
            <a:r>
              <a:rPr lang="en-US" sz="2000" b="1" cap="all" dirty="0">
                <a:solidFill>
                  <a:srgbClr val="7030A0"/>
                </a:solidFill>
              </a:rPr>
              <a:t> </a:t>
            </a:r>
            <a:r>
              <a:rPr lang="ru-RU" sz="2000" b="1" cap="all" dirty="0">
                <a:solidFill>
                  <a:srgbClr val="7030A0"/>
                </a:solidFill>
              </a:rPr>
              <a:t>диагностики и консультирования</a:t>
            </a:r>
            <a:br>
              <a:rPr lang="ru-RU" sz="2000" b="1" cap="all" dirty="0">
                <a:solidFill>
                  <a:srgbClr val="7030A0"/>
                </a:solidFill>
              </a:rPr>
            </a:b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 8 3852 50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72, 8 3852 50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71, 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сайт: </a:t>
            </a:r>
            <a:r>
              <a:rPr lang="en-US" sz="1600" cap="all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akcdk22.ru</a:t>
            </a:r>
            <a:r>
              <a:rPr lang="ru-RU" sz="1600" cap="all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электронная </a:t>
            </a: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почта:</a:t>
            </a:r>
            <a:r>
              <a:rPr lang="en-US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cap="all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info@akcdk</a:t>
            </a: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cap="all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endParaRPr kumimoji="0" lang="ru-RU" sz="2000" b="1" i="0" u="none" strike="noStrike" kern="1200" cap="all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275" y="396875"/>
            <a:ext cx="645451" cy="655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4853136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            Группы обучающихся с ограниченными возможностями здоровья 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7030A0"/>
                </a:solidFill>
              </a:rPr>
              <a:t>(по ФГОС начального общего образования обучающихся с ОВЗ, утвержденного приказом </a:t>
            </a:r>
            <a:r>
              <a:rPr lang="ru-RU" i="1" dirty="0" err="1" smtClean="0">
                <a:solidFill>
                  <a:srgbClr val="7030A0"/>
                </a:solidFill>
              </a:rPr>
              <a:t>Минобрнауки</a:t>
            </a:r>
            <a:r>
              <a:rPr lang="ru-RU" i="1" dirty="0" smtClean="0">
                <a:solidFill>
                  <a:srgbClr val="7030A0"/>
                </a:solidFill>
              </a:rPr>
              <a:t> Российской Федерации от 19.12.2014 № 1538)</a:t>
            </a:r>
            <a:endParaRPr lang="ru-RU" dirty="0" smtClean="0">
              <a:solidFill>
                <a:srgbClr val="7030A0"/>
              </a:solidFill>
            </a:endParaRPr>
          </a:p>
          <a:p>
            <a:r>
              <a:rPr lang="ru-RU" dirty="0" smtClean="0">
                <a:solidFill>
                  <a:srgbClr val="275327"/>
                </a:solidFill>
              </a:rPr>
              <a:t>Глухие;</a:t>
            </a:r>
          </a:p>
          <a:p>
            <a:r>
              <a:rPr lang="ru-RU" dirty="0" smtClean="0">
                <a:solidFill>
                  <a:srgbClr val="275327"/>
                </a:solidFill>
              </a:rPr>
              <a:t>Слабослышащие и позднооглохшие;</a:t>
            </a:r>
          </a:p>
          <a:p>
            <a:r>
              <a:rPr lang="ru-RU" dirty="0" smtClean="0">
                <a:solidFill>
                  <a:srgbClr val="275327"/>
                </a:solidFill>
              </a:rPr>
              <a:t>Слепые;</a:t>
            </a:r>
          </a:p>
          <a:p>
            <a:r>
              <a:rPr lang="ru-RU" dirty="0" smtClean="0">
                <a:solidFill>
                  <a:srgbClr val="275327"/>
                </a:solidFill>
              </a:rPr>
              <a:t>Слабовидящие;</a:t>
            </a:r>
          </a:p>
          <a:p>
            <a:r>
              <a:rPr lang="ru-RU" dirty="0" smtClean="0">
                <a:solidFill>
                  <a:srgbClr val="275327"/>
                </a:solidFill>
              </a:rPr>
              <a:t>С тяжелыми нарушениями речи;</a:t>
            </a:r>
          </a:p>
          <a:p>
            <a:r>
              <a:rPr lang="ru-RU" dirty="0" smtClean="0">
                <a:solidFill>
                  <a:srgbClr val="275327"/>
                </a:solidFill>
              </a:rPr>
              <a:t>С нарушениями опорно-двигательного аппарата;</a:t>
            </a:r>
          </a:p>
          <a:p>
            <a:r>
              <a:rPr lang="ru-RU" dirty="0" smtClean="0">
                <a:solidFill>
                  <a:srgbClr val="275327"/>
                </a:solidFill>
              </a:rPr>
              <a:t>С задержкой психического развития;</a:t>
            </a:r>
          </a:p>
          <a:p>
            <a:r>
              <a:rPr lang="ru-RU" dirty="0" smtClean="0">
                <a:solidFill>
                  <a:srgbClr val="275327"/>
                </a:solidFill>
              </a:rPr>
              <a:t>С расстройствами аутистического спектра;</a:t>
            </a:r>
          </a:p>
          <a:p>
            <a:r>
              <a:rPr lang="ru-RU" dirty="0" smtClean="0">
                <a:solidFill>
                  <a:srgbClr val="275327"/>
                </a:solidFill>
              </a:rPr>
              <a:t>Со сложными дефектами</a:t>
            </a:r>
            <a:endParaRPr lang="ru-RU" dirty="0">
              <a:solidFill>
                <a:srgbClr val="2753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575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Нормативные документы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764704"/>
            <a:ext cx="8928992" cy="6093296"/>
          </a:xfrm>
        </p:spPr>
        <p:txBody>
          <a:bodyPr>
            <a:noAutofit/>
          </a:bodyPr>
          <a:lstStyle/>
          <a:p>
            <a:r>
              <a:rPr lang="ru-RU" sz="1800" dirty="0"/>
              <a:t>Федеральный Закон от 26.12.2012 № 273-ФЗ «Об образовании в Российской Федерации»</a:t>
            </a:r>
            <a:endParaRPr lang="ru-RU" sz="1800" dirty="0" smtClean="0"/>
          </a:p>
          <a:p>
            <a:r>
              <a:rPr lang="ru-RU" sz="1800" dirty="0" smtClean="0"/>
              <a:t>Приказ Министерства образования и науки Российской Федерации от 19.12.2014 № 1598 «Об утверждении ФГОС начального общего образования обучающихся с ОВЗ»;</a:t>
            </a:r>
          </a:p>
          <a:p>
            <a:r>
              <a:rPr lang="ru-RU" sz="1800" dirty="0" smtClean="0"/>
              <a:t>Приказ </a:t>
            </a:r>
            <a:r>
              <a:rPr lang="ru-RU" sz="1800" dirty="0"/>
              <a:t>Министерства образования и науки Российской Федерации от </a:t>
            </a:r>
            <a:r>
              <a:rPr lang="ru-RU" sz="1800" dirty="0" smtClean="0"/>
              <a:t>06.10.2009 № 373 «Об </a:t>
            </a:r>
            <a:r>
              <a:rPr lang="ru-RU" sz="1800" dirty="0"/>
              <a:t>утверждении ФГОС начального общего </a:t>
            </a:r>
            <a:r>
              <a:rPr lang="ru-RU" sz="1800" dirty="0" smtClean="0"/>
              <a:t>образования»</a:t>
            </a:r>
          </a:p>
          <a:p>
            <a:r>
              <a:rPr lang="ru-RU" sz="1800" dirty="0"/>
              <a:t>Приказ Министерства образования и науки Российской Федерации от </a:t>
            </a:r>
            <a:r>
              <a:rPr lang="ru-RU" sz="1800" dirty="0" smtClean="0"/>
              <a:t>30.08.2013 </a:t>
            </a:r>
            <a:r>
              <a:rPr lang="ru-RU" sz="1800" dirty="0"/>
              <a:t>№ </a:t>
            </a:r>
            <a:r>
              <a:rPr lang="ru-RU" sz="1800" dirty="0" smtClean="0"/>
              <a:t>1015 «Об утверждении порядка организации и осуществления образовательной деятельности по основным общеобразовательным программам»</a:t>
            </a:r>
          </a:p>
          <a:p>
            <a:r>
              <a:rPr lang="ru-RU" sz="1800" dirty="0" smtClean="0"/>
              <a:t>Письмо Минобразования РФ от 27.03.2000 № 27/901б «О психолого-медико-педагогическом консилиуме (</a:t>
            </a:r>
            <a:r>
              <a:rPr lang="ru-RU" sz="1800" dirty="0" err="1" smtClean="0"/>
              <a:t>ПМПк</a:t>
            </a:r>
            <a:r>
              <a:rPr lang="ru-RU" sz="1800" dirty="0" smtClean="0"/>
              <a:t>) образовательного учреждения»</a:t>
            </a:r>
          </a:p>
          <a:p>
            <a:r>
              <a:rPr lang="ru-RU" sz="1800" dirty="0" smtClean="0"/>
              <a:t>Постановление Администрации Алтайского края от 30.01.2013 № 37 «Об утверждении Положения об организации психолого-педагогического сопровождения образования детей-инвалидов, реализующих образовательные программы начального, общего, основного общего и среднего образования»</a:t>
            </a:r>
          </a:p>
          <a:p>
            <a:r>
              <a:rPr lang="ru-RU" sz="1800" dirty="0" smtClean="0"/>
              <a:t>Приказ Главного управления образования и молодежной политики Алтайского края от 02.09.2014 № 4664 «Об организации ППМС-помощи обучающимся, испытывающим трудности в освоении основных общеобразовательных программ, развитии и социальной адаптации в образовательных организациях Алтайского края»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09559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285688" y="1772816"/>
          <a:ext cx="860679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395536" y="260649"/>
            <a:ext cx="8496944" cy="86409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anchor="b">
            <a:normAutofit fontScale="90000"/>
          </a:bodyPr>
          <a:lstStyle/>
          <a:p>
            <a:pPr lvl="0" algn="r">
              <a:defRPr/>
            </a:pPr>
            <a:r>
              <a:rPr kumimoji="0" 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3200" b="1" cap="all" dirty="0" smtClean="0">
                <a:solidFill>
                  <a:srgbClr val="7030A0"/>
                </a:solidFill>
              </a:rPr>
              <a:t/>
            </a:r>
            <a:br>
              <a:rPr lang="ru-RU" sz="3200" b="1" cap="all" dirty="0" smtClean="0">
                <a:solidFill>
                  <a:srgbClr val="7030A0"/>
                </a:solidFill>
              </a:rPr>
            </a:br>
            <a:r>
              <a:rPr lang="ru-RU" sz="2000" b="1" cap="all" dirty="0">
                <a:solidFill>
                  <a:srgbClr val="7030A0"/>
                </a:solidFill>
              </a:rPr>
              <a:t>Алтайский краевой центр</a:t>
            </a:r>
            <a:r>
              <a:rPr lang="en-US" sz="2000" b="1" cap="all" dirty="0">
                <a:solidFill>
                  <a:srgbClr val="7030A0"/>
                </a:solidFill>
              </a:rPr>
              <a:t> </a:t>
            </a:r>
            <a:r>
              <a:rPr lang="ru-RU" sz="2000" b="1" cap="all" dirty="0">
                <a:solidFill>
                  <a:srgbClr val="7030A0"/>
                </a:solidFill>
              </a:rPr>
              <a:t>диагностики и консультирования</a:t>
            </a:r>
            <a:br>
              <a:rPr lang="ru-RU" sz="2000" b="1" cap="all" dirty="0">
                <a:solidFill>
                  <a:srgbClr val="7030A0"/>
                </a:solidFill>
              </a:rPr>
            </a:b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 8 3852 50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72, 8 3852 50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71, 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сайт: </a:t>
            </a:r>
            <a:r>
              <a:rPr lang="en-US" sz="1600" cap="all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akcdk22.ru</a:t>
            </a:r>
            <a:r>
              <a:rPr lang="ru-RU" sz="1600" cap="all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электронная </a:t>
            </a: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почта:</a:t>
            </a:r>
            <a:r>
              <a:rPr lang="en-US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cap="all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info@akcdk</a:t>
            </a: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cap="all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endParaRPr kumimoji="0" lang="ru-RU" sz="2000" b="1" i="0" u="none" strike="noStrike" kern="1200" cap="all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2" y="332656"/>
            <a:ext cx="710357" cy="721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</p:nvPr>
        </p:nvGraphicFramePr>
        <p:xfrm>
          <a:off x="142844" y="1628800"/>
          <a:ext cx="885831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395536" y="274638"/>
            <a:ext cx="8568952" cy="77809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anchor="b">
            <a:normAutofit fontScale="90000"/>
          </a:bodyPr>
          <a:lstStyle/>
          <a:p>
            <a:pPr lvl="0" algn="r">
              <a:defRPr/>
            </a:pPr>
            <a:r>
              <a:rPr kumimoji="0" 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3200" b="1" cap="all" dirty="0" smtClean="0">
                <a:solidFill>
                  <a:srgbClr val="7030A0"/>
                </a:solidFill>
              </a:rPr>
              <a:t/>
            </a:r>
            <a:br>
              <a:rPr lang="ru-RU" sz="3200" b="1" cap="all" dirty="0" smtClean="0">
                <a:solidFill>
                  <a:srgbClr val="7030A0"/>
                </a:solidFill>
              </a:rPr>
            </a:br>
            <a:r>
              <a:rPr lang="ru-RU" sz="2000" b="1" cap="all" dirty="0">
                <a:solidFill>
                  <a:srgbClr val="7030A0"/>
                </a:solidFill>
              </a:rPr>
              <a:t>Алтайский краевой центр</a:t>
            </a:r>
            <a:r>
              <a:rPr lang="en-US" sz="2000" b="1" cap="all" dirty="0">
                <a:solidFill>
                  <a:srgbClr val="7030A0"/>
                </a:solidFill>
              </a:rPr>
              <a:t> </a:t>
            </a:r>
            <a:r>
              <a:rPr lang="ru-RU" sz="2000" b="1" cap="all" dirty="0">
                <a:solidFill>
                  <a:srgbClr val="7030A0"/>
                </a:solidFill>
              </a:rPr>
              <a:t>диагностики и консультирования</a:t>
            </a:r>
            <a:br>
              <a:rPr lang="ru-RU" sz="2000" b="1" cap="all" dirty="0">
                <a:solidFill>
                  <a:srgbClr val="7030A0"/>
                </a:solidFill>
              </a:rPr>
            </a:b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 8 3852 50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72, 8 3852 50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71, 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сайт: </a:t>
            </a:r>
            <a:r>
              <a:rPr lang="en-US" sz="1600" cap="all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akcdk22.ru</a:t>
            </a:r>
            <a:r>
              <a:rPr lang="ru-RU" sz="1600" cap="all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почта:</a:t>
            </a:r>
            <a:r>
              <a:rPr lang="en-US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cap="all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info@akcdk</a:t>
            </a: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cap="all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endParaRPr kumimoji="0" lang="ru-RU" sz="2000" b="1" i="0" u="none" strike="noStrike" kern="1200" cap="all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2" y="332656"/>
            <a:ext cx="638349" cy="64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39051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01323726"/>
              </p:ext>
            </p:extLst>
          </p:nvPr>
        </p:nvGraphicFramePr>
        <p:xfrm>
          <a:off x="142844" y="1484784"/>
          <a:ext cx="885831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395536" y="274638"/>
            <a:ext cx="8568952" cy="77809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anchor="b">
            <a:normAutofit fontScale="90000"/>
          </a:bodyPr>
          <a:lstStyle/>
          <a:p>
            <a:pPr lvl="0" algn="r">
              <a:defRPr/>
            </a:pPr>
            <a:r>
              <a:rPr kumimoji="0" 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3200" b="1" cap="all" dirty="0" smtClean="0">
                <a:solidFill>
                  <a:srgbClr val="7030A0"/>
                </a:solidFill>
              </a:rPr>
              <a:t/>
            </a:r>
            <a:br>
              <a:rPr lang="ru-RU" sz="3200" b="1" cap="all" dirty="0" smtClean="0">
                <a:solidFill>
                  <a:srgbClr val="7030A0"/>
                </a:solidFill>
              </a:rPr>
            </a:br>
            <a:r>
              <a:rPr lang="ru-RU" sz="2000" b="1" cap="all" dirty="0">
                <a:solidFill>
                  <a:srgbClr val="7030A0"/>
                </a:solidFill>
              </a:rPr>
              <a:t>Алтайский краевой центр</a:t>
            </a:r>
            <a:r>
              <a:rPr lang="en-US" sz="2000" b="1" cap="all" dirty="0">
                <a:solidFill>
                  <a:srgbClr val="7030A0"/>
                </a:solidFill>
              </a:rPr>
              <a:t> </a:t>
            </a:r>
            <a:r>
              <a:rPr lang="ru-RU" sz="2000" b="1" cap="all" dirty="0">
                <a:solidFill>
                  <a:srgbClr val="7030A0"/>
                </a:solidFill>
              </a:rPr>
              <a:t>диагностики и консультирования</a:t>
            </a:r>
            <a:br>
              <a:rPr lang="ru-RU" sz="2000" b="1" cap="all" dirty="0">
                <a:solidFill>
                  <a:srgbClr val="7030A0"/>
                </a:solidFill>
              </a:rPr>
            </a:b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 8 3852 50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72, 8 3852 50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71, 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сайт: </a:t>
            </a:r>
            <a:r>
              <a:rPr lang="en-US" sz="1600" cap="all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akcdk22.ru</a:t>
            </a:r>
            <a:r>
              <a:rPr lang="ru-RU" sz="1600" cap="all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почта:</a:t>
            </a:r>
            <a:r>
              <a:rPr lang="en-US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cap="all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info@akcdk</a:t>
            </a: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cap="all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endParaRPr kumimoji="0" lang="ru-RU" sz="2000" b="1" i="0" u="none" strike="noStrike" kern="1200" cap="all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2" y="332656"/>
            <a:ext cx="638349" cy="64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36120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anchor="b">
            <a:normAutofit fontScale="90000"/>
          </a:bodyPr>
          <a:lstStyle/>
          <a:p>
            <a:pPr lvl="0" algn="r">
              <a:defRPr/>
            </a:pPr>
            <a:r>
              <a:rPr kumimoji="0" 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3200" b="1" cap="all" dirty="0" smtClean="0">
                <a:solidFill>
                  <a:srgbClr val="7030A0"/>
                </a:solidFill>
              </a:rPr>
              <a:t/>
            </a:r>
            <a:br>
              <a:rPr lang="ru-RU" sz="3200" b="1" cap="all" dirty="0" smtClean="0">
                <a:solidFill>
                  <a:srgbClr val="7030A0"/>
                </a:solidFill>
              </a:rPr>
            </a:br>
            <a:r>
              <a:rPr lang="ru-RU" sz="2000" b="1" cap="all" dirty="0">
                <a:solidFill>
                  <a:srgbClr val="7030A0"/>
                </a:solidFill>
              </a:rPr>
              <a:t>Алтайский краевой центр</a:t>
            </a:r>
            <a:r>
              <a:rPr lang="en-US" sz="2000" b="1" cap="all" dirty="0">
                <a:solidFill>
                  <a:srgbClr val="7030A0"/>
                </a:solidFill>
              </a:rPr>
              <a:t> </a:t>
            </a:r>
            <a:r>
              <a:rPr lang="ru-RU" sz="2000" b="1" cap="all" dirty="0">
                <a:solidFill>
                  <a:srgbClr val="7030A0"/>
                </a:solidFill>
              </a:rPr>
              <a:t>диагностики и консультирования</a:t>
            </a:r>
            <a:br>
              <a:rPr lang="ru-RU" sz="2000" b="1" cap="all" dirty="0">
                <a:solidFill>
                  <a:srgbClr val="7030A0"/>
                </a:solidFill>
              </a:rPr>
            </a:b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 8 3852 50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72, 8 3852 50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71, 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сайт: </a:t>
            </a:r>
            <a:r>
              <a:rPr lang="en-US" sz="1600" cap="all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akcdk22.ru</a:t>
            </a:r>
            <a:r>
              <a:rPr lang="ru-RU" sz="1600" cap="all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почта:</a:t>
            </a:r>
            <a:r>
              <a:rPr lang="en-US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cap="all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info@akcdk</a:t>
            </a: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cap="all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endParaRPr kumimoji="0" lang="ru-RU" sz="2000" b="1" i="0" u="none" strike="noStrike" kern="1200" cap="all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73074418"/>
              </p:ext>
            </p:extLst>
          </p:nvPr>
        </p:nvGraphicFramePr>
        <p:xfrm>
          <a:off x="609600" y="1589088"/>
          <a:ext cx="4394448" cy="50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Объект 1"/>
          <p:cNvSpPr>
            <a:spLocks noGrp="1"/>
          </p:cNvSpPr>
          <p:nvPr>
            <p:ph sz="quarter" idx="2"/>
          </p:nvPr>
        </p:nvSpPr>
        <p:spPr>
          <a:xfrm>
            <a:off x="5148063" y="1700807"/>
            <a:ext cx="3583037" cy="475252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ru-RU" b="1" dirty="0" smtClean="0">
              <a:solidFill>
                <a:srgbClr val="275327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275327"/>
                </a:solidFill>
              </a:rPr>
              <a:t>Структура занятия:</a:t>
            </a:r>
          </a:p>
          <a:p>
            <a:pPr marL="0" indent="0" algn="ctr">
              <a:buNone/>
            </a:pPr>
            <a:endParaRPr lang="ru-RU" u="sng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ru-RU" dirty="0"/>
              <a:t>Игра-разминка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ru-RU" dirty="0"/>
              <a:t>Дыхательное упражнение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ru-RU" dirty="0" err="1"/>
              <a:t>Кинезиологическое</a:t>
            </a:r>
            <a:r>
              <a:rPr lang="ru-RU" dirty="0"/>
              <a:t> упражнение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ru-RU" dirty="0"/>
              <a:t>Игра на развитие средств общения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ru-RU" dirty="0"/>
              <a:t>Игра на ослабление негативных эмоций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ru-RU" dirty="0"/>
              <a:t>Игра на развитие внимания, произвольности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ru-RU" dirty="0"/>
              <a:t>Упражнение на </a:t>
            </a:r>
            <a:r>
              <a:rPr lang="ru-RU" dirty="0" err="1"/>
              <a:t>саморегуляцию</a:t>
            </a:r>
            <a:endParaRPr lang="ru-RU" dirty="0"/>
          </a:p>
          <a:p>
            <a:endParaRPr lang="ru-RU" dirty="0"/>
          </a:p>
        </p:txBody>
      </p:sp>
      <p:pic>
        <p:nvPicPr>
          <p:cNvPr id="5" name="Рисунок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2" y="332656"/>
            <a:ext cx="638349" cy="64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990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anchor="b">
            <a:normAutofit fontScale="90000"/>
          </a:bodyPr>
          <a:lstStyle/>
          <a:p>
            <a:pPr lvl="0" algn="r">
              <a:defRPr/>
            </a:pPr>
            <a:r>
              <a:rPr kumimoji="0" 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ru-RU" sz="3200" b="1" cap="all" dirty="0" smtClean="0">
                <a:solidFill>
                  <a:srgbClr val="7030A0"/>
                </a:solidFill>
              </a:rPr>
              <a:t/>
            </a:r>
            <a:br>
              <a:rPr lang="ru-RU" sz="3200" b="1" cap="all" dirty="0" smtClean="0">
                <a:solidFill>
                  <a:srgbClr val="7030A0"/>
                </a:solidFill>
              </a:rPr>
            </a:br>
            <a:r>
              <a:rPr lang="ru-RU" sz="2000" b="1" cap="all" dirty="0">
                <a:solidFill>
                  <a:srgbClr val="7030A0"/>
                </a:solidFill>
              </a:rPr>
              <a:t>Алтайский краевой центр</a:t>
            </a:r>
            <a:r>
              <a:rPr lang="en-US" sz="2000" b="1" cap="all" dirty="0">
                <a:solidFill>
                  <a:srgbClr val="7030A0"/>
                </a:solidFill>
              </a:rPr>
              <a:t> </a:t>
            </a:r>
            <a:r>
              <a:rPr lang="ru-RU" sz="2000" b="1" cap="all" dirty="0">
                <a:solidFill>
                  <a:srgbClr val="7030A0"/>
                </a:solidFill>
              </a:rPr>
              <a:t>диагностики и консультирования</a:t>
            </a:r>
            <a:br>
              <a:rPr lang="ru-RU" sz="2000" b="1" cap="all" dirty="0">
                <a:solidFill>
                  <a:srgbClr val="7030A0"/>
                </a:solidFill>
              </a:rPr>
            </a:b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 8 3852 50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72, 8 3852 50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</a:t>
            </a:r>
            <a:r>
              <a:rPr lang="ru-RU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71, </a:t>
            </a:r>
            <a: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сайт: </a:t>
            </a:r>
            <a:r>
              <a:rPr lang="en-US" sz="1600" cap="all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akcdk22.ru</a:t>
            </a:r>
            <a:r>
              <a:rPr lang="ru-RU" sz="1600" cap="all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электронная </a:t>
            </a: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почта:</a:t>
            </a:r>
            <a:r>
              <a:rPr lang="en-US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cap="all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info@akcdk</a:t>
            </a:r>
            <a:r>
              <a:rPr lang="ru-RU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1600" cap="all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cap="all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endParaRPr kumimoji="0" lang="ru-RU" sz="2000" b="1" i="0" u="none" strike="noStrike" kern="1200" cap="all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275" y="396875"/>
            <a:ext cx="645451" cy="655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12968" cy="4853136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            В случае отсутствия ППМС-сопровождения детей с СДВГ к подростковому возрасту</a:t>
            </a:r>
            <a:endParaRPr lang="ru-RU" dirty="0" smtClean="0">
              <a:solidFill>
                <a:srgbClr val="7030A0"/>
              </a:solidFill>
            </a:endParaRPr>
          </a:p>
          <a:p>
            <a:r>
              <a:rPr lang="ru-RU" dirty="0">
                <a:solidFill>
                  <a:srgbClr val="275327"/>
                </a:solidFill>
              </a:rPr>
              <a:t>нарастают нарушения поведения, </a:t>
            </a:r>
            <a:r>
              <a:rPr lang="ru-RU" dirty="0" smtClean="0">
                <a:solidFill>
                  <a:srgbClr val="275327"/>
                </a:solidFill>
              </a:rPr>
              <a:t>агрессивность: «</a:t>
            </a:r>
            <a:r>
              <a:rPr lang="ru-RU" dirty="0">
                <a:solidFill>
                  <a:srgbClr val="275327"/>
                </a:solidFill>
              </a:rPr>
              <a:t>бунтарский дух», отрицание авторитетов, незрелое и безответственное </a:t>
            </a:r>
            <a:r>
              <a:rPr lang="ru-RU" dirty="0" smtClean="0">
                <a:solidFill>
                  <a:srgbClr val="275327"/>
                </a:solidFill>
              </a:rPr>
              <a:t>поведение, </a:t>
            </a:r>
            <a:r>
              <a:rPr lang="ru-RU" dirty="0">
                <a:solidFill>
                  <a:srgbClr val="275327"/>
                </a:solidFill>
              </a:rPr>
              <a:t>тяга к употреблению алкоголя и наркотиков, асоциальным поступкам</a:t>
            </a:r>
            <a:r>
              <a:rPr lang="ru-RU" dirty="0" smtClean="0">
                <a:solidFill>
                  <a:srgbClr val="275327"/>
                </a:solidFill>
              </a:rPr>
              <a:t>;</a:t>
            </a:r>
          </a:p>
          <a:p>
            <a:r>
              <a:rPr lang="ru-RU" dirty="0" smtClean="0">
                <a:solidFill>
                  <a:srgbClr val="275327"/>
                </a:solidFill>
              </a:rPr>
              <a:t>усиливаются трудности </a:t>
            </a:r>
            <a:r>
              <a:rPr lang="ru-RU" dirty="0">
                <a:solidFill>
                  <a:srgbClr val="275327"/>
                </a:solidFill>
              </a:rPr>
              <a:t>во взаимоотношениях в семье и со сверстниками</a:t>
            </a:r>
            <a:r>
              <a:rPr lang="ru-RU" dirty="0" smtClean="0">
                <a:solidFill>
                  <a:srgbClr val="275327"/>
                </a:solidFill>
              </a:rPr>
              <a:t>;</a:t>
            </a:r>
          </a:p>
          <a:p>
            <a:r>
              <a:rPr lang="ru-RU" dirty="0">
                <a:solidFill>
                  <a:srgbClr val="275327"/>
                </a:solidFill>
              </a:rPr>
              <a:t>ухудшается </a:t>
            </a:r>
            <a:r>
              <a:rPr lang="ru-RU" dirty="0" smtClean="0">
                <a:solidFill>
                  <a:srgbClr val="275327"/>
                </a:solidFill>
              </a:rPr>
              <a:t>успеваемость: </a:t>
            </a:r>
            <a:r>
              <a:rPr lang="ru-RU" dirty="0">
                <a:solidFill>
                  <a:srgbClr val="275327"/>
                </a:solidFill>
              </a:rPr>
              <a:t>проблемы с учебой существуют, только для родителей, а сам ребенок считает, что у него все в порядке (или не позволяет себе эти проблемы осознать)</a:t>
            </a:r>
            <a:r>
              <a:rPr lang="ru-RU" dirty="0" smtClean="0">
                <a:solidFill>
                  <a:srgbClr val="275327"/>
                </a:solidFill>
              </a:rPr>
              <a:t>;</a:t>
            </a:r>
          </a:p>
          <a:p>
            <a:r>
              <a:rPr lang="ru-RU" dirty="0" smtClean="0">
                <a:solidFill>
                  <a:srgbClr val="275327"/>
                </a:solidFill>
              </a:rPr>
              <a:t>психологический инфантилизм: подросток </a:t>
            </a:r>
            <a:r>
              <a:rPr lang="ru-RU" dirty="0">
                <a:solidFill>
                  <a:srgbClr val="275327"/>
                </a:solidFill>
              </a:rPr>
              <a:t>перекладывает ответственность за свои поступки на внешние факторы: других людей, обстоятельства, везения, неудачу и не в состоянии оценить, как негативные, так и позитивные последствия своих поступков. </a:t>
            </a:r>
            <a:r>
              <a:rPr lang="ru-RU" dirty="0" smtClean="0">
                <a:solidFill>
                  <a:srgbClr val="275327"/>
                </a:solidFill>
              </a:rPr>
              <a:t>;</a:t>
            </a:r>
          </a:p>
          <a:p>
            <a:r>
              <a:rPr lang="ru-RU" dirty="0" smtClean="0">
                <a:solidFill>
                  <a:srgbClr val="275327"/>
                </a:solidFill>
              </a:rPr>
              <a:t>взрослые </a:t>
            </a:r>
            <a:r>
              <a:rPr lang="ru-RU" dirty="0">
                <a:solidFill>
                  <a:srgbClr val="275327"/>
                </a:solidFill>
              </a:rPr>
              <a:t>ждут от подростка соответствующих возрасту самостоятельности, ответственности, умения организовать свою деятельность. Ребенок же не проявляет таких умений в результате незрелости мозговых структур, которая не позволяет испытывать чувство ответственности в той степени, в какой ожидают от него взрослые. </a:t>
            </a:r>
          </a:p>
          <a:p>
            <a:endParaRPr lang="ru-RU" dirty="0">
              <a:solidFill>
                <a:srgbClr val="27532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2931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1609</TotalTime>
  <Words>1172</Words>
  <Application>Microsoft Office PowerPoint</Application>
  <PresentationFormat>Экран (4:3)</PresentationFormat>
  <Paragraphs>95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Tw Cen MT</vt:lpstr>
      <vt:lpstr>Wingdings</vt:lpstr>
      <vt:lpstr>Wingdings 2</vt:lpstr>
      <vt:lpstr>Обычная</vt:lpstr>
      <vt:lpstr> «оказание ппмс-помощи обучающимся с трудностями в обучении, развитии и социальной адаптации»</vt:lpstr>
      <vt:lpstr>  Алтайский краевой центр диагностики и консультирования Тел. 8 3852 50-04-72, 8 3852 50-04-71,  сайт: akcdk22.ru     электронная почта: info@akcdk22.ru</vt:lpstr>
      <vt:lpstr>  Алтайский краевой центр диагностики и консультирования Тел. 8 3852 50-04-72, 8 3852 50-04-71,  сайт: akcdk22.ru     электронная почта: info@akcdk22.ru</vt:lpstr>
      <vt:lpstr>Нормативные документы </vt:lpstr>
      <vt:lpstr>  Алтайский краевой центр диагностики и консультирования Тел. 8 3852 50-04-72, 8 3852 50-04-71,  сайт: akcdk22.ru     электронная почта: info@akcdk22.ru</vt:lpstr>
      <vt:lpstr>  Алтайский краевой центр диагностики и консультирования Тел. 8 3852 50-04-72, 8 3852 50-04-71,  сайт: akcdk22.ru     электронная почта: info@akcdk22.ru</vt:lpstr>
      <vt:lpstr>  Алтайский краевой центр диагностики и консультирования Тел. 8 3852 50-04-72, 8 3852 50-04-71,  сайт: akcdk22.ru     электронная почта: info@akcdk22.ru</vt:lpstr>
      <vt:lpstr>  Алтайский краевой центр диагностики и консультирования Тел. 8 3852 50-04-72, 8 3852 50-04-71,  сайт: akcdk22.ru     электронная почта: info@akcdk22.ru</vt:lpstr>
      <vt:lpstr>  Алтайский краевой центр диагностики и консультирования Тел. 8 3852 50-04-72, 8 3852 50-04-71,  сайт: akcdk22.ru     электронная почта: info@akcdk22.ru</vt:lpstr>
      <vt:lpstr>  Алтайский краевой центр диагностики и консультирования Тел. 8 3852 50-04-72, 8 3852 50-04-71,  сайт: akcdk22.ru     электронная почта: info@akcdk22.ru</vt:lpstr>
      <vt:lpstr>  Алтайский краевой центр диагностики и консультирования Тел. 8 3852 50-04-72, 8 3852 50-04-71,  сайт: akcdk22.ru     электронная почта: info@akcdk22.ru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Вдовина</dc:creator>
  <cp:lastModifiedBy>Елена Вдовина</cp:lastModifiedBy>
  <cp:revision>132</cp:revision>
  <dcterms:created xsi:type="dcterms:W3CDTF">2013-03-09T07:29:56Z</dcterms:created>
  <dcterms:modified xsi:type="dcterms:W3CDTF">2015-11-19T04:03:50Z</dcterms:modified>
</cp:coreProperties>
</file>