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622" r:id="rId2"/>
    <p:sldId id="676" r:id="rId3"/>
    <p:sldId id="625" r:id="rId4"/>
  </p:sldIdLst>
  <p:sldSz cx="9144000" cy="6858000" type="screen4x3"/>
  <p:notesSz cx="6735763" cy="98663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0">
          <p15:clr>
            <a:srgbClr val="A4A3A4"/>
          </p15:clr>
        </p15:guide>
        <p15:guide id="2" pos="17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92"/>
    <a:srgbClr val="FBFBFB"/>
    <a:srgbClr val="0066FF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53" autoAdjust="0"/>
    <p:restoredTop sz="96433" autoAdjust="0"/>
  </p:normalViewPr>
  <p:slideViewPr>
    <p:cSldViewPr snapToObjects="1">
      <p:cViewPr varScale="1">
        <p:scale>
          <a:sx n="113" d="100"/>
          <a:sy n="113" d="100"/>
        </p:scale>
        <p:origin x="1554" y="84"/>
      </p:cViewPr>
      <p:guideLst>
        <p:guide orient="horz" pos="890"/>
        <p:guide pos="179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2347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62C1198-EAF3-4C5A-A686-27902E029BB3}" type="datetimeFigureOut">
              <a:rPr lang="ru-RU"/>
              <a:pPr>
                <a:defRPr/>
              </a:pPr>
              <a:t>11.11.2024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2662B0AE-D6DE-4596-81DF-EC843C49A9D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79967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D0FAB-C73C-4097-92AD-FBC5678E5E64}" type="datetimeFigureOut">
              <a:rPr lang="ru-RU"/>
              <a:pPr>
                <a:defRPr/>
              </a:pPr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DA5EE6-78D7-4A9F-B16B-61576E2EE41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 advTm="4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6CE85-9FD5-40F0-8114-B66908462579}" type="datetimeFigureOut">
              <a:rPr lang="ru-RU"/>
              <a:pPr>
                <a:defRPr/>
              </a:pPr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D3CB22-3E12-4325-BABB-F26D4C755A6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 advTm="4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11B85-96E8-4AE8-AD99-C6DD60373B21}" type="datetimeFigureOut">
              <a:rPr lang="ru-RU"/>
              <a:pPr>
                <a:defRPr/>
              </a:pPr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9BD550-24C8-4147-9E31-24A72CE486C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 advTm="4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162FF-E784-4EC0-B507-F67C8FA5B39B}" type="datetimeFigureOut">
              <a:rPr lang="ru-RU"/>
              <a:pPr>
                <a:defRPr/>
              </a:pPr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3A4101-1C71-42E0-B94D-E69783F0C3E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 advTm="4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DB655-4FBE-4E20-A446-6BB34F1554D7}" type="datetimeFigureOut">
              <a:rPr lang="ru-RU"/>
              <a:pPr>
                <a:defRPr/>
              </a:pPr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5A6C97-1DA1-49B7-8BEA-39B1B8AA89D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 advTm="4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8571E-E012-4757-B7BF-A4C747A899A4}" type="datetimeFigureOut">
              <a:rPr lang="ru-RU"/>
              <a:pPr>
                <a:defRPr/>
              </a:pPr>
              <a:t>11.11.2024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7A2C7-D6FB-4A32-956C-B456D524A3F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 advTm="4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B4E3B-3AE3-4BFC-A8AC-CE38DCC0C1E0}" type="datetimeFigureOut">
              <a:rPr lang="ru-RU"/>
              <a:pPr>
                <a:defRPr/>
              </a:pPr>
              <a:t>11.11.2024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7E2E00-EDBC-454E-ACC6-6E8A61CBA19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 advTm="4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7B774-564F-42D0-A133-673782DBA189}" type="datetimeFigureOut">
              <a:rPr lang="ru-RU"/>
              <a:pPr>
                <a:defRPr/>
              </a:pPr>
              <a:t>11.11.2024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DF452-C77C-4CB9-8E57-EAD1428182B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 advTm="4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7AEE9-2ECF-4F12-983B-CD85FDA20CF9}" type="datetimeFigureOut">
              <a:rPr lang="ru-RU"/>
              <a:pPr>
                <a:defRPr/>
              </a:pPr>
              <a:t>11.11.2024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215A4-2261-4CC7-8B90-09A0E2D5E98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 advTm="4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74026-CA01-448C-8687-7E344E5C329E}" type="datetimeFigureOut">
              <a:rPr lang="ru-RU"/>
              <a:pPr>
                <a:defRPr/>
              </a:pPr>
              <a:t>11.11.2024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99DA0-FE7C-43DB-8CD2-D7F021F0191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 advTm="4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52D6F-34A6-4892-AB07-FF479C37B20F}" type="datetimeFigureOut">
              <a:rPr lang="ru-RU"/>
              <a:pPr>
                <a:defRPr/>
              </a:pPr>
              <a:t>11.11.2024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626E34-53D4-4A78-B577-53980762924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 advTm="4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21E9F2E-6887-4850-BDCE-F597A7E9C3E9}" type="datetimeFigureOut">
              <a:rPr lang="ru-RU"/>
              <a:pPr>
                <a:defRPr/>
              </a:pPr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351DB606-6E4A-4F5C-A5DD-15DB0507850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4000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2"/>
          <p:cNvSpPr txBox="1">
            <a:spLocks noChangeArrowheads="1"/>
          </p:cNvSpPr>
          <p:nvPr/>
        </p:nvSpPr>
        <p:spPr bwMode="auto">
          <a:xfrm>
            <a:off x="6640513" y="6270625"/>
            <a:ext cx="233997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5805" rIns="0" bIns="0" anchor="ctr"/>
          <a:lstStyle/>
          <a:p>
            <a:pPr algn="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ru-RU" altLang="ru-RU" sz="1100" b="1" dirty="0" smtClean="0">
                <a:solidFill>
                  <a:schemeClr val="bg1"/>
                </a:solidFill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Алтайский край, </a:t>
            </a:r>
            <a:r>
              <a:rPr lang="ru-RU" altLang="ru-RU" sz="1100" b="1" dirty="0" err="1" smtClean="0">
                <a:solidFill>
                  <a:schemeClr val="bg1"/>
                </a:solidFill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г.Барнаул</a:t>
            </a:r>
            <a:r>
              <a:rPr lang="ru-RU" altLang="ru-RU" sz="1100" b="1" dirty="0" smtClean="0">
                <a:solidFill>
                  <a:schemeClr val="bg1"/>
                </a:solidFill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 </a:t>
            </a:r>
            <a:endParaRPr lang="ru-RU" altLang="ru-RU" sz="1100" b="1" dirty="0">
              <a:solidFill>
                <a:schemeClr val="bg1"/>
              </a:solidFill>
              <a:latin typeface="Calibri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079" name="Прямоугольник 1"/>
          <p:cNvSpPr>
            <a:spLocks noChangeArrowheads="1"/>
          </p:cNvSpPr>
          <p:nvPr/>
        </p:nvSpPr>
        <p:spPr bwMode="auto">
          <a:xfrm>
            <a:off x="287525" y="1247176"/>
            <a:ext cx="8532947" cy="4062651"/>
          </a:xfrm>
          <a:prstGeom prst="rect">
            <a:avLst/>
          </a:prstGeom>
          <a:solidFill>
            <a:schemeClr val="bg1"/>
          </a:solidFill>
          <a:ln w="9525">
            <a:solidFill>
              <a:srgbClr val="FBFBFB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 eaLnBrk="1" hangingPunct="1"/>
            <a:r>
              <a:rPr lang="ru-RU" altLang="ru-RU" sz="1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Краевое </a:t>
            </a:r>
            <a:r>
              <a:rPr lang="ru-RU" altLang="ru-RU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автономное учреждение дополнительного профессионального образования </a:t>
            </a:r>
            <a:endParaRPr lang="ru-RU" altLang="ru-RU" sz="1400" b="1" dirty="0" smtClean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Verdana" pitchFamily="34" charset="0"/>
            </a:endParaRPr>
          </a:p>
          <a:p>
            <a:pPr lvl="0" algn="ctr" eaLnBrk="1" hangingPunct="1"/>
            <a:r>
              <a:rPr lang="ru-RU" altLang="ru-RU" sz="1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«</a:t>
            </a:r>
            <a:r>
              <a:rPr lang="ru-RU" altLang="ru-RU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Алтайский институт развития образования имени  Адриана Митрофановича Топорова»</a:t>
            </a:r>
            <a:br>
              <a:rPr lang="ru-RU" altLang="ru-RU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</a:br>
            <a:r>
              <a:rPr lang="ru-RU" altLang="ru-RU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(КАУ ДПО «АИРО имени А.М. Топорова»)</a:t>
            </a:r>
            <a:r>
              <a:rPr lang="ru-RU" altLang="ru-RU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/>
            </a:r>
            <a:br>
              <a:rPr lang="ru-RU" altLang="ru-RU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</a:br>
            <a:endParaRPr lang="ru-RU" altLang="ru-RU" sz="2400" b="1" dirty="0" smtClean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Verdana" pitchFamily="34" charset="0"/>
            </a:endParaRPr>
          </a:p>
          <a:p>
            <a:pPr lvl="0" algn="ctr" eaLnBrk="1" hangingPunct="1"/>
            <a:r>
              <a:rPr lang="ru-RU" altLang="ru-RU" sz="2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АТТЕСТАЦИЯ </a:t>
            </a:r>
            <a:r>
              <a:rPr lang="ru-RU" altLang="ru-RU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ПЕДАГОГИЧЕСКИХ </a:t>
            </a:r>
            <a:endParaRPr lang="ru-RU" altLang="ru-RU" sz="2400" b="1" dirty="0" smtClean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Verdana" pitchFamily="34" charset="0"/>
            </a:endParaRPr>
          </a:p>
          <a:p>
            <a:pPr lvl="0" algn="ctr" eaLnBrk="1" hangingPunct="1"/>
            <a:r>
              <a:rPr lang="ru-RU" altLang="ru-RU" sz="2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РАБОТНИКОВ </a:t>
            </a:r>
            <a:r>
              <a:rPr lang="ru-RU" altLang="ru-RU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ОБРАЗОВАТЕЛЬНЫХ </a:t>
            </a:r>
            <a:r>
              <a:rPr lang="ru-RU" altLang="ru-RU" sz="2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ОРГАНИЗАЦИЙ АЛТАЙСКОГО КРАЯ </a:t>
            </a:r>
          </a:p>
          <a:p>
            <a:pPr lvl="0" algn="ctr" eaLnBrk="1" hangingPunct="1"/>
            <a:r>
              <a:rPr lang="ru-RU" altLang="ru-RU" sz="2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по должности «СОВЕТНИК ДИРЕКТОРА ПО ВОСПИТАНИЮ И ВЗАИМОДЕЙСТВИЮ С ДЕТСКИМИ ОБЩЕСТВЕННЫМИ ОБЪЕДИНЕНИЯМИ»</a:t>
            </a:r>
            <a:endParaRPr lang="en-US" altLang="ru-RU" sz="2400" b="1" dirty="0" smtClean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Verdana" pitchFamily="34" charset="0"/>
            </a:endParaRPr>
          </a:p>
          <a:p>
            <a:pPr algn="ctr" eaLnBrk="1" hangingPunct="1"/>
            <a:endParaRPr lang="en-US" altLang="ru-RU" sz="2400" b="1" dirty="0" smtClean="0">
              <a:solidFill>
                <a:srgbClr val="009692"/>
              </a:solidFill>
              <a:latin typeface="Cambria" panose="02040503050406030204" pitchFamily="18" charset="0"/>
              <a:ea typeface="Cambria" panose="02040503050406030204" pitchFamily="18" charset="0"/>
              <a:cs typeface="Verdana" pitchFamily="34" charset="0"/>
            </a:endParaRPr>
          </a:p>
          <a:p>
            <a:pPr algn="ctr" eaLnBrk="1" hangingPunct="1"/>
            <a:endParaRPr lang="ru-RU" altLang="ru-RU" sz="24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TextBox 13"/>
          <p:cNvSpPr txBox="1">
            <a:spLocks noChangeArrowheads="1"/>
          </p:cNvSpPr>
          <p:nvPr/>
        </p:nvSpPr>
        <p:spPr bwMode="auto">
          <a:xfrm>
            <a:off x="4103948" y="5026922"/>
            <a:ext cx="4876540" cy="1754326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 smtClean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Verdana" pitchFamily="34" charset="0"/>
            </a:endParaRP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Титаренко Татьяна Анатольевна</a:t>
            </a:r>
            <a:endParaRPr lang="ru-RU" sz="16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Verdana" pitchFamily="34" charset="0"/>
            </a:endParaRP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н</a:t>
            </a:r>
            <a:r>
              <a:rPr lang="ru-RU" sz="16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ачальник отдела сопровождения 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экспертизы и аттестации</a:t>
            </a:r>
            <a:endParaRPr lang="ru-RU" sz="16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Verdana" pitchFamily="34" charset="0"/>
            </a:endParaRPr>
          </a:p>
          <a:p>
            <a:pPr algn="r" eaLnBrk="1" hangingPunct="1"/>
            <a:r>
              <a:rPr lang="ru-RU" altLang="ru-RU" sz="16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КАУ </a:t>
            </a:r>
            <a:r>
              <a:rPr lang="ru-RU" altLang="ru-RU" sz="1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ДПО «АИРО им. А.М. </a:t>
            </a:r>
            <a:r>
              <a:rPr lang="ru-RU" altLang="ru-RU" sz="16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Топорова»</a:t>
            </a:r>
          </a:p>
          <a:p>
            <a:pPr eaLnBrk="1" hangingPunct="1"/>
            <a:r>
              <a:rPr lang="ru-RU" altLang="ru-RU" sz="12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2024 г</a:t>
            </a:r>
          </a:p>
          <a:p>
            <a:pPr algn="r" eaLnBrk="1" hangingPunct="1"/>
            <a:endParaRPr lang="en-US" altLang="ru-RU" sz="16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Verdana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4194314"/>
            <a:ext cx="3196443" cy="108040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4580956"/>
            <a:ext cx="4752528" cy="862891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2779713" y="6560222"/>
            <a:ext cx="6256337" cy="181891"/>
          </a:xfrm>
          <a:prstGeom prst="rect">
            <a:avLst/>
          </a:prstGeom>
          <a:solidFill>
            <a:srgbClr val="0096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15156" y="6560221"/>
            <a:ext cx="2671763" cy="18189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80" y="116633"/>
            <a:ext cx="1401552" cy="1044116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564" y="4643664"/>
            <a:ext cx="1908212" cy="1626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7329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2"/>
          <p:cNvSpPr txBox="1">
            <a:spLocks noChangeArrowheads="1"/>
          </p:cNvSpPr>
          <p:nvPr/>
        </p:nvSpPr>
        <p:spPr bwMode="auto">
          <a:xfrm>
            <a:off x="6640513" y="6270625"/>
            <a:ext cx="233997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5805" rIns="0" bIns="0" anchor="ctr"/>
          <a:lstStyle/>
          <a:p>
            <a:pPr algn="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ru-RU" altLang="ru-RU" sz="1100" b="1" dirty="0" smtClean="0">
                <a:solidFill>
                  <a:schemeClr val="bg1"/>
                </a:solidFill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Алтайский край, </a:t>
            </a:r>
            <a:r>
              <a:rPr lang="ru-RU" altLang="ru-RU" sz="1100" b="1" dirty="0" err="1" smtClean="0">
                <a:solidFill>
                  <a:schemeClr val="bg1"/>
                </a:solidFill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г.Барнаул</a:t>
            </a:r>
            <a:r>
              <a:rPr lang="ru-RU" altLang="ru-RU" sz="1100" b="1" dirty="0" smtClean="0">
                <a:solidFill>
                  <a:schemeClr val="bg1"/>
                </a:solidFill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 </a:t>
            </a:r>
            <a:endParaRPr lang="ru-RU" altLang="ru-RU" sz="1100" b="1" dirty="0">
              <a:solidFill>
                <a:schemeClr val="bg1"/>
              </a:solidFill>
              <a:latin typeface="Calibri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079" name="Прямоугольник 1"/>
          <p:cNvSpPr>
            <a:spLocks noChangeArrowheads="1"/>
          </p:cNvSpPr>
          <p:nvPr/>
        </p:nvSpPr>
        <p:spPr bwMode="auto">
          <a:xfrm>
            <a:off x="179511" y="1268760"/>
            <a:ext cx="8794637" cy="5170646"/>
          </a:xfrm>
          <a:prstGeom prst="rect">
            <a:avLst/>
          </a:prstGeom>
          <a:solidFill>
            <a:schemeClr val="bg1"/>
          </a:solidFill>
          <a:ln w="9525">
            <a:solidFill>
              <a:srgbClr val="FBFBFB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 eaLnBrk="1" hangingPunct="1"/>
            <a:r>
              <a:rPr lang="ru-RU" altLang="ru-RU" sz="1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Краевое </a:t>
            </a:r>
            <a:r>
              <a:rPr lang="ru-RU" altLang="ru-RU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автономное учреждение дополнительного профессионального образования </a:t>
            </a:r>
            <a:endParaRPr lang="ru-RU" altLang="ru-RU" sz="1400" b="1" dirty="0" smtClean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Verdana" pitchFamily="34" charset="0"/>
            </a:endParaRPr>
          </a:p>
          <a:p>
            <a:pPr lvl="0" algn="ctr" eaLnBrk="1" hangingPunct="1"/>
            <a:r>
              <a:rPr lang="ru-RU" altLang="ru-RU" sz="1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«</a:t>
            </a:r>
            <a:r>
              <a:rPr lang="ru-RU" altLang="ru-RU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Алтайский институт развития образования имени  Адриана Митрофановича Топорова»</a:t>
            </a:r>
            <a:br>
              <a:rPr lang="ru-RU" altLang="ru-RU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</a:br>
            <a:r>
              <a:rPr lang="ru-RU" altLang="ru-RU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(КАУ ДПО «АИРО имени А.М. Топорова»)</a:t>
            </a:r>
            <a:r>
              <a:rPr lang="ru-RU" altLang="ru-RU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/>
            </a:r>
            <a:br>
              <a:rPr lang="ru-RU" altLang="ru-RU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</a:br>
            <a:endParaRPr lang="ru-RU" altLang="ru-RU" sz="2400" b="1" dirty="0" smtClean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Verdana" pitchFamily="34" charset="0"/>
            </a:endParaRPr>
          </a:p>
          <a:p>
            <a:pPr lvl="0" algn="ctr" eaLnBrk="1" hangingPunct="1"/>
            <a:endParaRPr lang="ru-RU" altLang="ru-RU" sz="2400" b="1" dirty="0" smtClean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Verdana" pitchFamily="34" charset="0"/>
            </a:endParaRPr>
          </a:p>
          <a:p>
            <a:pPr lvl="0" algn="ctr" eaLnBrk="1" hangingPunct="1"/>
            <a:r>
              <a:rPr lang="ru-RU" altLang="ru-RU" sz="2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АТТЕСТАЦИЯ  </a:t>
            </a:r>
            <a:r>
              <a:rPr lang="ru-RU" altLang="ru-RU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ПЕДАГОГОВ  - </a:t>
            </a:r>
            <a:endParaRPr lang="ru-RU" altLang="ru-RU" sz="2400" b="1" dirty="0" smtClean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Verdana" pitchFamily="34" charset="0"/>
            </a:endParaRPr>
          </a:p>
          <a:p>
            <a:pPr lvl="0" algn="ctr" eaLnBrk="1" hangingPunct="1"/>
            <a:r>
              <a:rPr lang="ru-RU" altLang="ru-RU" sz="2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комплексная </a:t>
            </a:r>
            <a:r>
              <a:rPr lang="ru-RU" altLang="ru-RU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оценка уровня квалификации, педагогического профессионализма и продуктивности деятельности работников образовательных учреждений. </a:t>
            </a:r>
          </a:p>
          <a:p>
            <a:pPr lvl="0" algn="ctr" eaLnBrk="1" hangingPunct="1"/>
            <a:r>
              <a:rPr lang="ru-RU" altLang="ru-RU" sz="2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                                                                                </a:t>
            </a:r>
            <a:r>
              <a:rPr lang="ru-RU" altLang="ru-RU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Педагогический </a:t>
            </a:r>
            <a:r>
              <a:rPr lang="ru-RU" altLang="ru-RU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Verdana" pitchFamily="34" charset="0"/>
              </a:rPr>
              <a:t>словарь</a:t>
            </a:r>
          </a:p>
          <a:p>
            <a:pPr lvl="0" algn="ctr" eaLnBrk="1" hangingPunct="1"/>
            <a:endParaRPr lang="ru-RU" altLang="ru-RU" sz="24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Verdana" pitchFamily="34" charset="0"/>
            </a:endParaRPr>
          </a:p>
          <a:p>
            <a:pPr lvl="0" algn="ctr" eaLnBrk="1" hangingPunct="1"/>
            <a:endParaRPr lang="ru-RU" altLang="ru-RU" sz="2400" b="1" dirty="0" smtClean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Verdana" pitchFamily="34" charset="0"/>
            </a:endParaRPr>
          </a:p>
          <a:p>
            <a:pPr lvl="0" algn="ctr" eaLnBrk="1" hangingPunct="1"/>
            <a:endParaRPr lang="ru-RU" altLang="ru-RU" sz="2400" b="1" dirty="0" smtClean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Verdana" pitchFamily="34" charset="0"/>
            </a:endParaRPr>
          </a:p>
          <a:p>
            <a:pPr algn="ctr" eaLnBrk="1" hangingPunct="1"/>
            <a:endParaRPr lang="en-US" altLang="ru-RU" sz="2400" b="1" dirty="0" smtClean="0">
              <a:solidFill>
                <a:srgbClr val="009692"/>
              </a:solidFill>
              <a:latin typeface="Cambria" panose="02040503050406030204" pitchFamily="18" charset="0"/>
              <a:ea typeface="Cambria" panose="02040503050406030204" pitchFamily="18" charset="0"/>
              <a:cs typeface="Verdana" pitchFamily="34" charset="0"/>
            </a:endParaRPr>
          </a:p>
          <a:p>
            <a:pPr algn="ctr" eaLnBrk="1" hangingPunct="1"/>
            <a:endParaRPr lang="ru-RU" altLang="ru-RU" sz="24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92" y="5013176"/>
            <a:ext cx="3574057" cy="93610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30" y="4869160"/>
            <a:ext cx="6893598" cy="1136434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2779713" y="6560222"/>
            <a:ext cx="6256337" cy="181891"/>
          </a:xfrm>
          <a:prstGeom prst="rect">
            <a:avLst/>
          </a:prstGeom>
          <a:solidFill>
            <a:srgbClr val="0096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15156" y="6560221"/>
            <a:ext cx="2671763" cy="18189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6276" y="97930"/>
            <a:ext cx="1476164" cy="98411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80" y="116633"/>
            <a:ext cx="1401552" cy="1044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4824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2"/>
          <p:cNvSpPr txBox="1">
            <a:spLocks noChangeArrowheads="1"/>
          </p:cNvSpPr>
          <p:nvPr/>
        </p:nvSpPr>
        <p:spPr bwMode="auto">
          <a:xfrm>
            <a:off x="6640513" y="6270625"/>
            <a:ext cx="233997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5805" rIns="0" bIns="0" anchor="ctr"/>
          <a:lstStyle/>
          <a:p>
            <a:pPr algn="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ru-RU" altLang="ru-RU" sz="1100" b="1" dirty="0" smtClean="0">
                <a:solidFill>
                  <a:prstClr val="white"/>
                </a:solidFill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Алтайский край, </a:t>
            </a:r>
            <a:r>
              <a:rPr lang="ru-RU" altLang="ru-RU" sz="1100" b="1" dirty="0" err="1" smtClean="0">
                <a:solidFill>
                  <a:prstClr val="white"/>
                </a:solidFill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г.Барнаул</a:t>
            </a:r>
            <a:r>
              <a:rPr lang="ru-RU" altLang="ru-RU" sz="1100" b="1" dirty="0" smtClean="0">
                <a:solidFill>
                  <a:prstClr val="white"/>
                </a:solidFill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 </a:t>
            </a:r>
            <a:endParaRPr lang="ru-RU" altLang="ru-RU" sz="1100" b="1" dirty="0">
              <a:solidFill>
                <a:prstClr val="white"/>
              </a:solidFill>
              <a:latin typeface="Calibri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079" name="Прямоугольник 1"/>
          <p:cNvSpPr>
            <a:spLocks noChangeArrowheads="1"/>
          </p:cNvSpPr>
          <p:nvPr/>
        </p:nvSpPr>
        <p:spPr bwMode="auto">
          <a:xfrm>
            <a:off x="179512" y="831049"/>
            <a:ext cx="8640960" cy="5601533"/>
          </a:xfrm>
          <a:prstGeom prst="rect">
            <a:avLst/>
          </a:prstGeom>
          <a:solidFill>
            <a:schemeClr val="bg1"/>
          </a:solidFill>
          <a:ln w="9525">
            <a:solidFill>
              <a:srgbClr val="FBFBFB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ru-RU" sz="20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ru-RU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О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КРИТЕРИЯХ ЭФФЕКТИВНОСТИ РАБОТЫ СОВЕТНИКА ДИРЕКТОРА ПО ВОСПИТАНИЮ И ВЗАИМОДЕЙСТВИЮ С ДЕТСКИМИ ОБЩЕСТВЕННЫМИ ОБЪЕДИНЕНИЯМИ</a:t>
            </a:r>
          </a:p>
          <a:p>
            <a:pPr marL="355600" indent="365125" algn="just">
              <a:spcAft>
                <a:spcPts val="0"/>
              </a:spcAft>
              <a:tabLst>
                <a:tab pos="90170" algn="l"/>
              </a:tabLst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   </a:t>
            </a:r>
            <a:r>
              <a:rPr lang="ru-RU" sz="1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(Николенко Ирина Алексеевна, региональный координатор проекта «Навигаторы детства» в Алтайском крае, аналитик отдела анализа, мониторинга и реализации региональных проектов КАУ ДПО «АИРО имени А.М. Топорова»)</a:t>
            </a:r>
          </a:p>
          <a:p>
            <a:pPr marL="355600" indent="365125" algn="just">
              <a:spcAft>
                <a:spcPts val="0"/>
              </a:spcAft>
              <a:tabLst>
                <a:tab pos="90170" algn="l"/>
              </a:tabLst>
            </a:pPr>
            <a:endParaRPr lang="ru-RU" sz="1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АТТЕСТАЦИЯ ПЕДАГОГИЧЕСКИХ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РАБОТНИКОВ ПО ДОЛЖНОСТИ «СОВЕТНИК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ДИРЕКТОРА ПО ВОСПИТАНИЮ И ВЗАИМОДЕЙСТВИЮ С ДЕТСКИМИ ОБЩЕСТВЕННЫМИ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ОБЪЕДИНЕНИЯМИ»</a:t>
            </a:r>
            <a:r>
              <a:rPr lang="ru-RU" sz="1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lvl="0" algn="just"/>
            <a:r>
              <a:rPr lang="ru-RU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1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                        (</a:t>
            </a:r>
            <a:r>
              <a:rPr lang="ru-RU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Титаренко Татьяна Анатольевна, начальник отдела сопровождения экспертизы и аттестации</a:t>
            </a:r>
            <a:r>
              <a:rPr lang="ru-RU" sz="1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lvl="0" algn="just"/>
            <a:endParaRPr lang="ru-RU" sz="1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АТТЕСТАЦИЯ ПЕДАГОГИЧЕСКИХ РАБОТНИКОВ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В РАМКАХ РЕАЛИЗАЦИИ П.8.2.10 РЕГИОНАЛЬНОГО ОТРАСЛЕВОГО СОГЛАШЕНИЯ ПО ОРГАНИЗАЦИЯМ АЛТАЙСКОГО КРАЯ, ОСУЩЕСТВЛЯЮЩИМ ОБРАЗОВАТЕЛЬНУЮ ДЕЯТЕЛЬНОСТЬ, НА 2022-2024 год</a:t>
            </a:r>
          </a:p>
          <a:p>
            <a:pPr algn="just"/>
            <a:r>
              <a:rPr lang="ru-RU" sz="1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                      </a:t>
            </a:r>
            <a:r>
              <a:rPr lang="ru-RU" sz="1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(Лукьянова Татьяна Дмитриевна, специалист по УМР отдела сопровождения экспертизы и </a:t>
            </a:r>
            <a:r>
              <a:rPr lang="ru-RU" sz="1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аттестации)</a:t>
            </a:r>
            <a:endParaRPr lang="ru-RU" sz="1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0" algn="just"/>
            <a:endParaRPr lang="ru-RU" sz="1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4951" y="5918716"/>
            <a:ext cx="2389198" cy="641503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2779713" y="6560222"/>
            <a:ext cx="6256337" cy="181891"/>
          </a:xfrm>
          <a:prstGeom prst="rect">
            <a:avLst/>
          </a:prstGeom>
          <a:solidFill>
            <a:srgbClr val="0096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5156" y="6560221"/>
            <a:ext cx="2671763" cy="18189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0272" y="260649"/>
            <a:ext cx="1800200" cy="118813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80" y="116633"/>
            <a:ext cx="1401552" cy="1044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4947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</Words>
  <Application>Microsoft Office PowerPoint</Application>
  <PresentationFormat>Экран (4:3)</PresentationFormat>
  <Paragraphs>35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Arial</vt:lpstr>
      <vt:lpstr>Calibri</vt:lpstr>
      <vt:lpstr>Cambria</vt:lpstr>
      <vt:lpstr>Lucida Sans Unicode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2013-08-14T14:45:12Z</dcterms:created>
  <dcterms:modified xsi:type="dcterms:W3CDTF">2024-11-11T02:35:04Z</dcterms:modified>
</cp:coreProperties>
</file>