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1" r:id="rId17"/>
    <p:sldId id="272" r:id="rId18"/>
    <p:sldId id="274" r:id="rId19"/>
    <p:sldId id="277" r:id="rId20"/>
    <p:sldId id="270" r:id="rId21"/>
    <p:sldId id="276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Аттестация педагогических работников, документация по методической работе.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Семинар –совещание заместителей директоров по УВР, </a:t>
            </a:r>
            <a:r>
              <a:rPr lang="ru-RU" sz="2000" dirty="0" smtClean="0"/>
              <a:t>ответственных за аттестацию педагогов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753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619403"/>
            <a:ext cx="8534400" cy="848821"/>
          </a:xfrm>
        </p:spPr>
        <p:txBody>
          <a:bodyPr/>
          <a:lstStyle/>
          <a:p>
            <a:r>
              <a:rPr lang="ru-RU" dirty="0" smtClean="0"/>
              <a:t>Аттестация на категорию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52549"/>
            <a:ext cx="8534400" cy="36152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232757"/>
            <a:ext cx="10471468" cy="538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841" y="5935288"/>
            <a:ext cx="8534400" cy="599439"/>
          </a:xfrm>
        </p:spPr>
        <p:txBody>
          <a:bodyPr>
            <a:normAutofit fontScale="90000"/>
          </a:bodyPr>
          <a:lstStyle/>
          <a:p>
            <a:r>
              <a:rPr lang="ru-RU">
                <a:solidFill>
                  <a:prstClr val="white"/>
                </a:solidFill>
              </a:rPr>
              <a:t>Аттестация на категорию</a:t>
            </a:r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778" y="108065"/>
            <a:ext cx="9077498" cy="574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1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69" y="6059977"/>
            <a:ext cx="8534400" cy="549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на категорию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727" y="108065"/>
            <a:ext cx="7855528" cy="572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22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7092" y="5960225"/>
            <a:ext cx="8534400" cy="582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на категорию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7092" y="216131"/>
            <a:ext cx="8468101" cy="574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2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026" y="6043353"/>
            <a:ext cx="8534400" cy="5661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на категорию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716" y="174567"/>
            <a:ext cx="8703426" cy="58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035040"/>
            <a:ext cx="8534400" cy="5329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на категорию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776" y="133005"/>
            <a:ext cx="9551322" cy="59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3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904547"/>
            <a:ext cx="10695911" cy="43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1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1249870"/>
            <a:ext cx="10205461" cy="417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16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2" y="340823"/>
            <a:ext cx="9947765" cy="540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6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233" y="166255"/>
            <a:ext cx="7730835" cy="64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5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085" y="5536276"/>
            <a:ext cx="8534400" cy="956886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Аттестация – это процесс подготовки, проведения и определения соответствия уровня профессиональной компетентности педагогических  работников.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713" y="166254"/>
            <a:ext cx="9473941" cy="48712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Первая квалификационная категория устанавливается на основании следующих показателей:</a:t>
            </a:r>
          </a:p>
          <a:p>
            <a:r>
              <a:rPr lang="ru-RU" dirty="0" smtClean="0"/>
              <a:t>- стабильных положительных результатов освоения обучающимися образовательных программ по итогам мониторинга и иных фор контроля, проводимых организацией,</a:t>
            </a:r>
          </a:p>
          <a:p>
            <a:r>
              <a:rPr lang="ru-RU" dirty="0" smtClean="0"/>
              <a:t>- стабильных положительных результатов освоения образовательных программ по итогам мониторинга системы образования, проводимого в порядке, установленном Правительством (ВПР),</a:t>
            </a:r>
          </a:p>
          <a:p>
            <a:r>
              <a:rPr lang="ru-RU" dirty="0" smtClean="0"/>
              <a:t>-выявление развития у обучающихся способностей к научной, творческой, физкультурно-спортивной деятельности,</a:t>
            </a:r>
          </a:p>
          <a:p>
            <a:r>
              <a:rPr lang="ru-RU" dirty="0" smtClean="0"/>
              <a:t>-личного вклада в повышение качества образования, совершенствования методов обучения и воспитания, трансляция в педагогических коллективах опыта практических результатов своей профессиональной деятельности, активного участия в работе методических объединений педагогических работников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5204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69" y="4937760"/>
            <a:ext cx="8534400" cy="169671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приказа о допуске к аттестации вы работаете в личном кабинете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для работы в системе ААИС.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учителя  по работе в разделе «Аттестация педагогических кадров» через АИС «Сетевой регион. Образование»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Оценочный инструментарий для разных категорий педагогических работников</a:t>
            </a:r>
          </a:p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Заявления в аттестационную комиссию подаются за 2-3 месяца до окончания квалификационной категории на портале государственных услуг,  в подкомиссию ИМЦ представляется дубликат заявления с приложением и график выхода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экспертов.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777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9340937" cy="40025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31" y="813980"/>
            <a:ext cx="9465185" cy="37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65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49453">
            <a:off x="395400" y="777239"/>
            <a:ext cx="5924401" cy="3362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0833">
            <a:off x="7463612" y="2261061"/>
            <a:ext cx="4340461" cy="35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527964"/>
            <a:ext cx="8534400" cy="1256144"/>
          </a:xfrm>
        </p:spPr>
        <p:txBody>
          <a:bodyPr/>
          <a:lstStyle/>
          <a:p>
            <a:r>
              <a:rPr lang="ru-RU" sz="1800" b="1" dirty="0">
                <a:solidFill>
                  <a:prstClr val="white"/>
                </a:solidFill>
              </a:rPr>
              <a:t>Аттестация – это процесс подготовки, проведения и определения соответствия уровня профессиональной компетентности педагогических  работников.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07818"/>
            <a:ext cx="9540443" cy="55778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Высшая квалификационная категория педагогическим работникам устанавливается на основе следующих показателей их профессиональной деятельности:</a:t>
            </a:r>
          </a:p>
          <a:p>
            <a:r>
              <a:rPr lang="ru-RU" dirty="0" smtClean="0"/>
              <a:t>- достижения обучающимися положительных результатов освоения образовательных программ, в том числе в области искусства, физической культуры и спорта по итогам мониторинга, проводимых организаций,</a:t>
            </a:r>
          </a:p>
          <a:p>
            <a:pPr lvl="0">
              <a:buClr>
                <a:prstClr val="white"/>
              </a:buClr>
            </a:pPr>
            <a:r>
              <a:rPr lang="ru-RU" dirty="0" smtClean="0"/>
              <a:t>- </a:t>
            </a:r>
            <a:r>
              <a:rPr lang="ru-RU" dirty="0">
                <a:solidFill>
                  <a:srgbClr val="537D0B">
                    <a:lumMod val="75000"/>
                  </a:srgbClr>
                </a:solidFill>
              </a:rPr>
              <a:t>достижения обучающимися положительных результатов освоения образовательных </a:t>
            </a:r>
            <a:r>
              <a:rPr lang="ru-RU" dirty="0" smtClean="0">
                <a:solidFill>
                  <a:srgbClr val="537D0B">
                    <a:lumMod val="75000"/>
                  </a:srgbClr>
                </a:solidFill>
              </a:rPr>
              <a:t>программ </a:t>
            </a:r>
            <a:r>
              <a:rPr lang="ru-RU" sz="1900" dirty="0" smtClean="0">
                <a:solidFill>
                  <a:srgbClr val="537D0B">
                    <a:lumMod val="75000"/>
                  </a:srgbClr>
                </a:solidFill>
              </a:rPr>
              <a:t>по </a:t>
            </a:r>
            <a:r>
              <a:rPr lang="ru-RU" sz="1900" dirty="0">
                <a:solidFill>
                  <a:srgbClr val="537D0B">
                    <a:lumMod val="75000"/>
                  </a:srgbClr>
                </a:solidFill>
              </a:rPr>
              <a:t>итогам мониторинга системы образования, проводимого в порядке, установленном Правительством (ВПР),</a:t>
            </a:r>
          </a:p>
          <a:p>
            <a:r>
              <a:rPr lang="ru-RU" dirty="0" smtClean="0"/>
              <a:t>Выявления и развития способностей обучающихся в научной, творческой, физкультурно-спортивной деятельности, а также их участия в  олимпиадах, конкурсах, фестивалях, соревнованиях.</a:t>
            </a:r>
          </a:p>
          <a:p>
            <a:r>
              <a:rPr lang="ru-RU" dirty="0" smtClean="0"/>
              <a:t>-личного вклада в повышение качества образования, совершенствования методов обучения и воспитания, и продуктивного использования новых образовательных технологий,  транслирования в педагогических коллективных опыта практических результатов своей профессиональной деятельности, в том числе  экспериментальной и инновационной,</a:t>
            </a:r>
          </a:p>
          <a:p>
            <a:r>
              <a:rPr lang="ru-RU" dirty="0" smtClean="0"/>
              <a:t>- активного участия в работе методических объединений педагогических работников организаций, в разработке программно-методического сопровождения образовательного процесса, в профессиональных конкурсах.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232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216" y="5168975"/>
            <a:ext cx="8534400" cy="1507067"/>
          </a:xfrm>
        </p:spPr>
        <p:txBody>
          <a:bodyPr/>
          <a:lstStyle/>
          <a:p>
            <a:r>
              <a:rPr lang="ru-RU" dirty="0"/>
              <a:t>Виды аттестации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944389"/>
          </a:xfrm>
        </p:spPr>
        <p:txBody>
          <a:bodyPr/>
          <a:lstStyle/>
          <a:p>
            <a:r>
              <a:rPr lang="ru-RU" dirty="0"/>
              <a:t>Соответствие занимаемой должности означает, что педагог способен решать основные профессиональные задачи по своей должности на достаточном уровне</a:t>
            </a:r>
          </a:p>
          <a:p>
            <a:r>
              <a:rPr lang="ru-RU" dirty="0" smtClean="0"/>
              <a:t>Квалификационные </a:t>
            </a:r>
            <a:r>
              <a:rPr lang="ru-RU" dirty="0"/>
              <a:t>категории (первая или высшая) предполагают, прежде всего, дифференциацию уровня сложности и качества решения профессиональных (функциональных) задач, стоящих перед работником.</a:t>
            </a:r>
          </a:p>
          <a:p>
            <a:r>
              <a:rPr lang="ru-RU" dirty="0" smtClean="0"/>
              <a:t> </a:t>
            </a:r>
            <a:r>
              <a:rPr lang="ru-RU" dirty="0"/>
              <a:t>Квалификационные категории предполагают более высокий уровень квалификации педагога.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88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400" y="5019347"/>
            <a:ext cx="10163897" cy="1507067"/>
          </a:xfrm>
        </p:spPr>
        <p:txBody>
          <a:bodyPr>
            <a:normAutofit fontScale="90000"/>
          </a:bodyPr>
          <a:lstStyle/>
          <a:p>
            <a:r>
              <a:rPr lang="ru-RU" dirty="0"/>
              <a:t>Аттестация педагогических работников образовательных организаций на соответствие занимаемой должности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07818"/>
            <a:ext cx="9731635" cy="4937760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Ат­те­ста­ция пе­да­го­ги­че­ских ра­бот­ни­ков про­во­дит­ся ат­те­ста­ци­он­ной ко­мис­си­ей на ос­но­ве оцен­ки про­фес­си­о­наль­ной де­я­тель­но­сти этих ра­бот­ни­ков. По об­ще­му пра­ви­лу такая ко­мис­сия са­мо­сто­я­тель­но фор­ми­ру­ет­ся об­ра­зо­ва­тель­ной ор­га­ни­за­ци­ей. Ру­ко­во­ди­тель ор­га­ни­за­ции из­да­ет при­каз (рас­по­ря­ди­тель­ный акт) о со­зда­нии ат­те­ста­ци­он­ной ко­мис­сии, в со­став ко­то­рой вхо­дят: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пред­се­да­тель ко­мис­сии;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за­ме­сти­тель пред­се­да­те­ля ко­мис­сии;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сек­ре­тарь;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члены ко­мис­сии.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ор­га­ни­за­ции есть проф­со­юз, то в со­став ат­те­ста­ци­он­ной ко­мис­сии в обя­за­тель­ном по­ряд­ке вклю­ча­ет­ся его пред­ста­ви­тель. По новому положению в состав комиссии должно входить не менее 5 -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человек. Руководитель организации в состав комиссии не входит.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18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277" y="5011033"/>
            <a:ext cx="10255338" cy="1507067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ат­те­ста­цию для под­твер­жде­ния со­от­вет­ствия за­ни­ма­е­мой долж­но­сти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не нужно про­хо­дить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24692"/>
            <a:ext cx="10429904" cy="5020886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пе­да­го­ги­че­ским ра­бот­ни­кам, име­ю­щим ква­ли­фи­ка­ци­он­ные ка­те­го­рии;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ра­бот­ни­кам, ко­то­рые про­ра­бо­та­ли в за­ни­ма­е­мой долж­но­сти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менее двух лет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в ор­га­ни­за­ции, в ко­то­рой про­во­дит­ся ат­те­ста­ция пе­да­го­ги­че­ских ра­бот­ни­ков;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бе­ре­мен­ным жен­щи­нам;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жен­щи­нам, на­хо­дя­щим­ся в от­пус­ке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Ат­те­ста­ция таких ра­бот­ниц воз­мож­на не ранее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через два 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после их вы­хо­да из та­ко­го от­пус­ка;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лицам, на­хо­дя­щим­ся в от­пус­ке по уходу за ре­бен­ком до до­сти­же­ния им воз­рас­та трех лет. Ат­те­ста­ция этих ра­бот­ни­ков до­пу­сти­ма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ранее чем через два года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после их вы­хо­да из от­пус­ка по уходу;</a:t>
            </a: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         ра­бот­ни­кам, от­сут­ство­вав­шим на ра­бо­чем месте более че­ты­рех ме­ся­цев под­ряд в связи с за­бо­ле­ва­ни­ем. В от­но­ше­нии таких ра­бот­ни­ков ат­те­ста­цию можно про­во­дить не ранее чем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год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после их вы­хо­да на ра­бо­ту.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829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277" y="5503025"/>
            <a:ext cx="8534400" cy="11397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Аттестация по дополнительному соглашению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461" y="120534"/>
            <a:ext cx="10355092" cy="555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5404" y="6309360"/>
            <a:ext cx="8534400" cy="40824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Аттестация по дополнительному соглашению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Список, заявление, два согласия.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958" y="166254"/>
            <a:ext cx="6625770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61462"/>
            <a:ext cx="8534400" cy="118133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График подачи заявлений по дополнительному соглашению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71" y="776802"/>
            <a:ext cx="6792337" cy="46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5926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176</TotalTime>
  <Words>523</Words>
  <Application>Microsoft Office PowerPoint</Application>
  <PresentationFormat>Широкоэкранный</PresentationFormat>
  <Paragraphs>49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Century Gothic</vt:lpstr>
      <vt:lpstr>Times New Roman</vt:lpstr>
      <vt:lpstr>Wingdings 3</vt:lpstr>
      <vt:lpstr>Сектор</vt:lpstr>
      <vt:lpstr>Аттестация педагогических работников, документация по методической работе.</vt:lpstr>
      <vt:lpstr>Аттестация – это процесс подготовки, проведения и определения соответствия уровня профессиональной компетентности педагогических  работников. </vt:lpstr>
      <vt:lpstr>Аттестация – это процесс подготовки, проведения и определения соответствия уровня профессиональной компетентности педагогических  работников.</vt:lpstr>
      <vt:lpstr>Виды аттестации</vt:lpstr>
      <vt:lpstr>Аттестация педагогических работников образовательных организаций на соответствие занимаемой должности</vt:lpstr>
      <vt:lpstr>ат­те­ста­цию для под­твер­жде­ния со­от­вет­ствия за­ни­ма­е­мой долж­но­сти не нужно про­хо­дить:</vt:lpstr>
      <vt:lpstr>Аттестация по дополнительному соглашению</vt:lpstr>
      <vt:lpstr>Аттестация по дополнительному соглашению</vt:lpstr>
      <vt:lpstr>График подачи заявлений по дополнительному соглашению</vt:lpstr>
      <vt:lpstr>Аттестация на категорию</vt:lpstr>
      <vt:lpstr>Аттестация на категорию</vt:lpstr>
      <vt:lpstr>Аттестация на категорию</vt:lpstr>
      <vt:lpstr>Аттестация на категорию</vt:lpstr>
      <vt:lpstr>Аттестация на категорию</vt:lpstr>
      <vt:lpstr>Аттестация на категорию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приказа о допуске к аттестации вы работаете в личном кабинете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Аттестация педагогических работников, документация по методической работе.</dc:title>
  <dc:creator>Отморская_В_Н</dc:creator>
  <cp:lastModifiedBy>Отморская_В_Н</cp:lastModifiedBy>
  <cp:revision>15</cp:revision>
  <dcterms:created xsi:type="dcterms:W3CDTF">2025-01-31T00:45:28Z</dcterms:created>
  <dcterms:modified xsi:type="dcterms:W3CDTF">2025-01-31T03:41:58Z</dcterms:modified>
</cp:coreProperties>
</file>